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rimo Bold" charset="1" panose="020B0704020202020204"/>
      <p:regular r:id="rId28"/>
    </p:embeddedFont>
    <p:embeddedFont>
      <p:font typeface="Open Sans Bold" charset="1" panose="00000000000000000000"/>
      <p:regular r:id="rId30"/>
    </p:embeddedFont>
    <p:embeddedFont>
      <p:font typeface="Open Sans" charset="1" panose="00000000000000000000"/>
      <p:regular r:id="rId33"/>
    </p:embeddedFont>
    <p:embeddedFont>
      <p:font typeface="Open Sans Italics" charset="1" panose="00000000000000000000"/>
      <p:regular r:id="rId36"/>
    </p:embeddedFont>
    <p:embeddedFont>
      <p:font typeface="Open Sans Bold Italic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3.xml" Type="http://schemas.openxmlformats.org/officeDocument/2006/relationships/notesSlide"/><Relationship Id="rId32" Target="notesSlides/notesSlide4.xml" Type="http://schemas.openxmlformats.org/officeDocument/2006/relationships/notesSlide"/><Relationship Id="rId33" Target="fonts/font33.fntdata" Type="http://schemas.openxmlformats.org/officeDocument/2006/relationships/font"/><Relationship Id="rId34" Target="notesSlides/notesSlide5.xml" Type="http://schemas.openxmlformats.org/officeDocument/2006/relationships/notesSlide"/><Relationship Id="rId35" Target="notesSlides/notesSlide6.xml" Type="http://schemas.openxmlformats.org/officeDocument/2006/relationships/notesSlide"/><Relationship Id="rId36" Target="fonts/font36.fntdata" Type="http://schemas.openxmlformats.org/officeDocument/2006/relationships/font"/><Relationship Id="rId37" Target="notesSlides/notesSlide7.xml" Type="http://schemas.openxmlformats.org/officeDocument/2006/relationships/notesSlide"/><Relationship Id="rId38" Target="notesSlides/notesSlide8.xml" Type="http://schemas.openxmlformats.org/officeDocument/2006/relationships/notesSlide"/><Relationship Id="rId39" Target="notesSlides/notesSlide9.xml" Type="http://schemas.openxmlformats.org/officeDocument/2006/relationships/notesSlide"/><Relationship Id="rId4" Target="theme/theme1.xml" Type="http://schemas.openxmlformats.org/officeDocument/2006/relationships/theme"/><Relationship Id="rId40" Target="notesSlides/notesSlide10.xml" Type="http://schemas.openxmlformats.org/officeDocument/2006/relationships/notesSlide"/><Relationship Id="rId41" Target="notesSlides/notesSlide11.xml" Type="http://schemas.openxmlformats.org/officeDocument/2006/relationships/notesSlide"/><Relationship Id="rId42" Target="notesSlides/notesSlide12.xml" Type="http://schemas.openxmlformats.org/officeDocument/2006/relationships/notesSlide"/><Relationship Id="rId43" Target="notesSlides/notesSlide13.xml" Type="http://schemas.openxmlformats.org/officeDocument/2006/relationships/notesSlide"/><Relationship Id="rId44" Target="notesSlides/notesSlide14.xml" Type="http://schemas.openxmlformats.org/officeDocument/2006/relationships/notesSlide"/><Relationship Id="rId45" Target="notesSlides/notesSlide15.xml" Type="http://schemas.openxmlformats.org/officeDocument/2006/relationships/notesSlide"/><Relationship Id="rId46" Target="notesSlides/notesSlide16.xml" Type="http://schemas.openxmlformats.org/officeDocument/2006/relationships/notesSlide"/><Relationship Id="rId47" Target="notesSlides/notesSlide17.xml" Type="http://schemas.openxmlformats.org/officeDocument/2006/relationships/notesSlide"/><Relationship Id="rId48" Target="notesSlides/notesSlide18.xml" Type="http://schemas.openxmlformats.org/officeDocument/2006/relationships/notesSlide"/><Relationship Id="rId49" Target="notesSlides/notesSlide19.xml" Type="http://schemas.openxmlformats.org/officeDocument/2006/relationships/notesSlide"/><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notesSlides/notesSlide12.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2" Target="../notesSlides/notesSlide13.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49.png" Type="http://schemas.openxmlformats.org/officeDocument/2006/relationships/image"/><Relationship Id="rId4" Target="../media/image5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51.png" Type="http://schemas.openxmlformats.org/officeDocument/2006/relationships/image"/><Relationship Id="rId4"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3757315"/>
            <a:ext cx="9445526" cy="2715071"/>
          </a:xfrm>
          <a:prstGeom prst="rect">
            <a:avLst/>
          </a:prstGeom>
        </p:spPr>
        <p:txBody>
          <a:bodyPr anchor="t" rtlCol="false" tIns="0" lIns="0" bIns="0" rIns="0">
            <a:spAutoFit/>
          </a:bodyPr>
          <a:lstStyle/>
          <a:p>
            <a:pPr algn="l">
              <a:lnSpc>
                <a:spcPts val="6937"/>
              </a:lnSpc>
            </a:pPr>
            <a:r>
              <a:rPr lang="en-US" sz="5562" b="true">
                <a:solidFill>
                  <a:srgbClr val="333F70"/>
                </a:solidFill>
                <a:latin typeface="Arimo Bold"/>
                <a:ea typeface="Arimo Bold"/>
                <a:cs typeface="Arimo Bold"/>
                <a:sym typeface="Arimo Bold"/>
              </a:rPr>
              <a:t>Smart Grocery: The App to End Food Waste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637729" y="453330"/>
            <a:ext cx="6286202" cy="833437"/>
          </a:xfrm>
          <a:prstGeom prst="rect">
            <a:avLst/>
          </a:prstGeom>
        </p:spPr>
        <p:txBody>
          <a:bodyPr anchor="t" rtlCol="false" tIns="0" lIns="0" bIns="0" rIns="0">
            <a:spAutoFit/>
          </a:bodyPr>
          <a:lstStyle/>
          <a:p>
            <a:pPr algn="l">
              <a:lnSpc>
                <a:spcPts val="6125"/>
              </a:lnSpc>
            </a:pPr>
            <a:r>
              <a:rPr lang="en-US" sz="4937" b="true">
                <a:solidFill>
                  <a:srgbClr val="333F70"/>
                </a:solidFill>
                <a:latin typeface="Arimo Bold"/>
                <a:ea typeface="Arimo Bold"/>
                <a:cs typeface="Arimo Bold"/>
                <a:sym typeface="Arimo Bold"/>
              </a:rPr>
              <a:t>User Flow:</a:t>
            </a:r>
          </a:p>
        </p:txBody>
      </p:sp>
      <p:grpSp>
        <p:nvGrpSpPr>
          <p:cNvPr name="Group 7" id="7"/>
          <p:cNvGrpSpPr>
            <a:grpSpLocks noChangeAspect="true"/>
          </p:cNvGrpSpPr>
          <p:nvPr/>
        </p:nvGrpSpPr>
        <p:grpSpPr>
          <a:xfrm rot="0">
            <a:off x="637729" y="2147441"/>
            <a:ext cx="10419904" cy="6646069"/>
            <a:chOff x="0" y="0"/>
            <a:chExt cx="13893205" cy="8861425"/>
          </a:xfrm>
        </p:grpSpPr>
        <p:sp>
          <p:nvSpPr>
            <p:cNvPr name="Freeform 8" id="8" descr="preencoded.png"/>
            <p:cNvSpPr/>
            <p:nvPr/>
          </p:nvSpPr>
          <p:spPr>
            <a:xfrm flipH="false" flipV="false" rot="0">
              <a:off x="0" y="0"/>
              <a:ext cx="13893164" cy="8861425"/>
            </a:xfrm>
            <a:custGeom>
              <a:avLst/>
              <a:gdLst/>
              <a:ahLst/>
              <a:cxnLst/>
              <a:rect r="r" b="b" t="t" l="l"/>
              <a:pathLst>
                <a:path h="8861425" w="13893164">
                  <a:moveTo>
                    <a:pt x="0" y="0"/>
                  </a:moveTo>
                  <a:lnTo>
                    <a:pt x="13893164" y="0"/>
                  </a:lnTo>
                  <a:lnTo>
                    <a:pt x="13893164" y="8861425"/>
                  </a:lnTo>
                  <a:lnTo>
                    <a:pt x="0" y="8861425"/>
                  </a:lnTo>
                  <a:lnTo>
                    <a:pt x="0" y="0"/>
                  </a:lnTo>
                  <a:close/>
                </a:path>
              </a:pathLst>
            </a:custGeom>
            <a:blipFill>
              <a:blip r:embed="rId3"/>
              <a:stretch>
                <a:fillRect l="0" t="-15" r="0" b="-15"/>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716905" y="525215"/>
            <a:ext cx="8285709" cy="678210"/>
          </a:xfrm>
          <a:prstGeom prst="rect">
            <a:avLst/>
          </a:prstGeom>
        </p:spPr>
        <p:txBody>
          <a:bodyPr anchor="t" rtlCol="false" tIns="0" lIns="0" bIns="0" rIns="0">
            <a:spAutoFit/>
          </a:bodyPr>
          <a:lstStyle/>
          <a:p>
            <a:pPr algn="l">
              <a:lnSpc>
                <a:spcPts val="5000"/>
              </a:lnSpc>
            </a:pPr>
            <a:r>
              <a:rPr lang="en-US" sz="4000" b="true">
                <a:solidFill>
                  <a:srgbClr val="333F70"/>
                </a:solidFill>
                <a:latin typeface="Arimo Bold"/>
                <a:ea typeface="Arimo Bold"/>
                <a:cs typeface="Arimo Bold"/>
                <a:sym typeface="Arimo Bold"/>
              </a:rPr>
              <a:t>Information Architecture:</a:t>
            </a:r>
          </a:p>
        </p:txBody>
      </p:sp>
      <p:grpSp>
        <p:nvGrpSpPr>
          <p:cNvPr name="Group 7" id="7"/>
          <p:cNvGrpSpPr>
            <a:grpSpLocks noChangeAspect="true"/>
          </p:cNvGrpSpPr>
          <p:nvPr/>
        </p:nvGrpSpPr>
        <p:grpSpPr>
          <a:xfrm rot="0">
            <a:off x="716905" y="1612999"/>
            <a:ext cx="12072789" cy="6439644"/>
            <a:chOff x="0" y="0"/>
            <a:chExt cx="16097052" cy="8586192"/>
          </a:xfrm>
        </p:grpSpPr>
        <p:sp>
          <p:nvSpPr>
            <p:cNvPr name="Freeform 8" id="8" descr="preencoded.png"/>
            <p:cNvSpPr/>
            <p:nvPr/>
          </p:nvSpPr>
          <p:spPr>
            <a:xfrm flipH="false" flipV="false" rot="0">
              <a:off x="0" y="0"/>
              <a:ext cx="16096996" cy="8586216"/>
            </a:xfrm>
            <a:custGeom>
              <a:avLst/>
              <a:gdLst/>
              <a:ahLst/>
              <a:cxnLst/>
              <a:rect r="r" b="b" t="t" l="l"/>
              <a:pathLst>
                <a:path h="8586216" w="16096996">
                  <a:moveTo>
                    <a:pt x="0" y="0"/>
                  </a:moveTo>
                  <a:lnTo>
                    <a:pt x="16096996" y="0"/>
                  </a:lnTo>
                  <a:lnTo>
                    <a:pt x="16096996" y="8586216"/>
                  </a:lnTo>
                  <a:lnTo>
                    <a:pt x="0" y="8586216"/>
                  </a:lnTo>
                  <a:lnTo>
                    <a:pt x="0" y="0"/>
                  </a:lnTo>
                  <a:close/>
                </a:path>
              </a:pathLst>
            </a:custGeom>
            <a:blipFill>
              <a:blip r:embed="rId3"/>
              <a:stretch>
                <a:fillRect l="0" t="-13" r="0" b="-13"/>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496044" y="351681"/>
            <a:ext cx="3554611" cy="481012"/>
          </a:xfrm>
          <a:prstGeom prst="rect">
            <a:avLst/>
          </a:prstGeom>
        </p:spPr>
        <p:txBody>
          <a:bodyPr anchor="t" rtlCol="false" tIns="0" lIns="0" bIns="0" rIns="0">
            <a:spAutoFit/>
          </a:bodyPr>
          <a:lstStyle/>
          <a:p>
            <a:pPr algn="l">
              <a:lnSpc>
                <a:spcPts val="3437"/>
              </a:lnSpc>
            </a:pPr>
            <a:r>
              <a:rPr lang="en-US" sz="2750" b="true">
                <a:solidFill>
                  <a:srgbClr val="333F70"/>
                </a:solidFill>
                <a:latin typeface="Arimo Bold"/>
                <a:ea typeface="Arimo Bold"/>
                <a:cs typeface="Arimo Bold"/>
                <a:sym typeface="Arimo Bold"/>
              </a:rPr>
              <a:t>Design Process:</a:t>
            </a:r>
          </a:p>
        </p:txBody>
      </p:sp>
      <p:grpSp>
        <p:nvGrpSpPr>
          <p:cNvPr name="Group 7" id="7"/>
          <p:cNvGrpSpPr>
            <a:grpSpLocks noChangeAspect="true"/>
          </p:cNvGrpSpPr>
          <p:nvPr/>
        </p:nvGrpSpPr>
        <p:grpSpPr>
          <a:xfrm rot="0">
            <a:off x="5164188" y="1116211"/>
            <a:ext cx="7959626" cy="3581697"/>
            <a:chOff x="0" y="0"/>
            <a:chExt cx="10612835" cy="4775597"/>
          </a:xfrm>
        </p:grpSpPr>
        <p:sp>
          <p:nvSpPr>
            <p:cNvPr name="Freeform 8" id="8" descr="preencoded.png"/>
            <p:cNvSpPr/>
            <p:nvPr/>
          </p:nvSpPr>
          <p:spPr>
            <a:xfrm flipH="false" flipV="false" rot="0">
              <a:off x="0" y="0"/>
              <a:ext cx="10612882" cy="4775581"/>
            </a:xfrm>
            <a:custGeom>
              <a:avLst/>
              <a:gdLst/>
              <a:ahLst/>
              <a:cxnLst/>
              <a:rect r="r" b="b" t="t" l="l"/>
              <a:pathLst>
                <a:path h="4775581" w="10612882">
                  <a:moveTo>
                    <a:pt x="0" y="0"/>
                  </a:moveTo>
                  <a:lnTo>
                    <a:pt x="10612882" y="0"/>
                  </a:lnTo>
                  <a:lnTo>
                    <a:pt x="10612882" y="4775581"/>
                  </a:lnTo>
                  <a:lnTo>
                    <a:pt x="0" y="4775581"/>
                  </a:lnTo>
                  <a:lnTo>
                    <a:pt x="0" y="0"/>
                  </a:lnTo>
                  <a:close/>
                </a:path>
              </a:pathLst>
            </a:custGeom>
            <a:blipFill>
              <a:blip r:embed="rId3"/>
              <a:stretch>
                <a:fillRect l="-24" t="0" r="-24" b="0"/>
              </a:stretch>
            </a:blipFill>
          </p:spPr>
        </p:sp>
      </p:grpSp>
      <p:sp>
        <p:nvSpPr>
          <p:cNvPr name="TextBox 9" id="9"/>
          <p:cNvSpPr txBox="true"/>
          <p:nvPr/>
        </p:nvSpPr>
        <p:spPr>
          <a:xfrm rot="0">
            <a:off x="6363258" y="1159821"/>
            <a:ext cx="1392882" cy="234296"/>
          </a:xfrm>
          <a:prstGeom prst="rect">
            <a:avLst/>
          </a:prstGeom>
        </p:spPr>
        <p:txBody>
          <a:bodyPr anchor="t" rtlCol="false" tIns="0" lIns="0" bIns="0" rIns="0">
            <a:spAutoFit/>
          </a:bodyPr>
          <a:lstStyle/>
          <a:p>
            <a:pPr algn="ctr">
              <a:lnSpc>
                <a:spcPts val="2062"/>
              </a:lnSpc>
            </a:pPr>
            <a:r>
              <a:rPr lang="en-US" sz="1687" b="true">
                <a:solidFill>
                  <a:srgbClr val="333F70"/>
                </a:solidFill>
                <a:latin typeface="Arimo Bold"/>
                <a:ea typeface="Arimo Bold"/>
                <a:cs typeface="Arimo Bold"/>
                <a:sym typeface="Arimo Bold"/>
              </a:rPr>
              <a:t>Empathize</a:t>
            </a:r>
          </a:p>
        </p:txBody>
      </p:sp>
      <p:sp>
        <p:nvSpPr>
          <p:cNvPr name="TextBox 10" id="10"/>
          <p:cNvSpPr txBox="true"/>
          <p:nvPr/>
        </p:nvSpPr>
        <p:spPr>
          <a:xfrm rot="0">
            <a:off x="6363258" y="1445819"/>
            <a:ext cx="1392882" cy="526116"/>
          </a:xfrm>
          <a:prstGeom prst="rect">
            <a:avLst/>
          </a:prstGeom>
        </p:spPr>
        <p:txBody>
          <a:bodyPr anchor="t" rtlCol="false" tIns="0" lIns="0" bIns="0" rIns="0">
            <a:spAutoFit/>
          </a:bodyPr>
          <a:lstStyle/>
          <a:p>
            <a:pPr algn="ctr">
              <a:lnSpc>
                <a:spcPts val="1687"/>
              </a:lnSpc>
            </a:pPr>
            <a:r>
              <a:rPr lang="en-US" sz="1312">
                <a:solidFill>
                  <a:srgbClr val="333F70"/>
                </a:solidFill>
                <a:latin typeface="Open Sans"/>
                <a:ea typeface="Open Sans"/>
                <a:cs typeface="Open Sans"/>
                <a:sym typeface="Open Sans"/>
              </a:rPr>
              <a:t>Understand users’ grocery waste problems</a:t>
            </a:r>
          </a:p>
        </p:txBody>
      </p:sp>
      <p:sp>
        <p:nvSpPr>
          <p:cNvPr name="Freeform 11" id="11" descr="preencoded.png"/>
          <p:cNvSpPr/>
          <p:nvPr/>
        </p:nvSpPr>
        <p:spPr>
          <a:xfrm flipH="false" flipV="false" rot="0">
            <a:off x="6909265" y="2240752"/>
            <a:ext cx="308520" cy="308520"/>
          </a:xfrm>
          <a:custGeom>
            <a:avLst/>
            <a:gdLst/>
            <a:ahLst/>
            <a:cxnLst/>
            <a:rect r="r" b="b" t="t" l="l"/>
            <a:pathLst>
              <a:path h="308520" w="308520">
                <a:moveTo>
                  <a:pt x="0" y="0"/>
                </a:moveTo>
                <a:lnTo>
                  <a:pt x="308520" y="0"/>
                </a:lnTo>
                <a:lnTo>
                  <a:pt x="308520" y="308520"/>
                </a:lnTo>
                <a:lnTo>
                  <a:pt x="0" y="308520"/>
                </a:lnTo>
                <a:lnTo>
                  <a:pt x="0" y="0"/>
                </a:lnTo>
                <a:close/>
              </a:path>
            </a:pathLst>
          </a:custGeom>
          <a:blipFill>
            <a:blip r:embed="rId4">
              <a:extLst>
                <a:ext uri="{96DAC541-7B7A-43D3-8B79-37D633B846F1}">
                  <asvg:svgBlip xmlns:asvg="http://schemas.microsoft.com/office/drawing/2016/SVG/main" r:embed="rId5"/>
                </a:ext>
              </a:extLst>
            </a:blip>
            <a:stretch>
              <a:fillRect l="-3030" t="0" r="-3030" b="0"/>
            </a:stretch>
          </a:blipFill>
        </p:spPr>
      </p:sp>
      <p:sp>
        <p:nvSpPr>
          <p:cNvPr name="TextBox 12" id="12"/>
          <p:cNvSpPr txBox="true"/>
          <p:nvPr/>
        </p:nvSpPr>
        <p:spPr>
          <a:xfrm rot="0">
            <a:off x="7740834" y="3932192"/>
            <a:ext cx="1400536" cy="234296"/>
          </a:xfrm>
          <a:prstGeom prst="rect">
            <a:avLst/>
          </a:prstGeom>
        </p:spPr>
        <p:txBody>
          <a:bodyPr anchor="t" rtlCol="false" tIns="0" lIns="0" bIns="0" rIns="0">
            <a:spAutoFit/>
          </a:bodyPr>
          <a:lstStyle/>
          <a:p>
            <a:pPr algn="ctr">
              <a:lnSpc>
                <a:spcPts val="2062"/>
              </a:lnSpc>
            </a:pPr>
            <a:r>
              <a:rPr lang="en-US" sz="1687" b="true">
                <a:solidFill>
                  <a:srgbClr val="333F70"/>
                </a:solidFill>
                <a:latin typeface="Arimo Bold"/>
                <a:ea typeface="Arimo Bold"/>
                <a:cs typeface="Arimo Bold"/>
                <a:sym typeface="Arimo Bold"/>
              </a:rPr>
              <a:t>Define</a:t>
            </a:r>
          </a:p>
        </p:txBody>
      </p:sp>
      <p:sp>
        <p:nvSpPr>
          <p:cNvPr name="TextBox 13" id="13"/>
          <p:cNvSpPr txBox="true"/>
          <p:nvPr/>
        </p:nvSpPr>
        <p:spPr>
          <a:xfrm rot="0">
            <a:off x="7740834" y="4218190"/>
            <a:ext cx="1400536" cy="353919"/>
          </a:xfrm>
          <a:prstGeom prst="rect">
            <a:avLst/>
          </a:prstGeom>
        </p:spPr>
        <p:txBody>
          <a:bodyPr anchor="t" rtlCol="false" tIns="0" lIns="0" bIns="0" rIns="0">
            <a:spAutoFit/>
          </a:bodyPr>
          <a:lstStyle/>
          <a:p>
            <a:pPr algn="ctr">
              <a:lnSpc>
                <a:spcPts val="1687"/>
              </a:lnSpc>
            </a:pPr>
            <a:r>
              <a:rPr lang="en-US" sz="1312">
                <a:solidFill>
                  <a:srgbClr val="333F70"/>
                </a:solidFill>
                <a:latin typeface="Open Sans"/>
                <a:ea typeface="Open Sans"/>
                <a:cs typeface="Open Sans"/>
                <a:sym typeface="Open Sans"/>
              </a:rPr>
              <a:t>Clarify problem and personas</a:t>
            </a:r>
          </a:p>
        </p:txBody>
      </p:sp>
      <p:sp>
        <p:nvSpPr>
          <p:cNvPr name="Freeform 14" id="14" descr="preencoded.png"/>
          <p:cNvSpPr/>
          <p:nvPr/>
        </p:nvSpPr>
        <p:spPr>
          <a:xfrm flipH="false" flipV="false" rot="0">
            <a:off x="8286841" y="3365774"/>
            <a:ext cx="308520" cy="308520"/>
          </a:xfrm>
          <a:custGeom>
            <a:avLst/>
            <a:gdLst/>
            <a:ahLst/>
            <a:cxnLst/>
            <a:rect r="r" b="b" t="t" l="l"/>
            <a:pathLst>
              <a:path h="308520" w="308520">
                <a:moveTo>
                  <a:pt x="0" y="0"/>
                </a:moveTo>
                <a:lnTo>
                  <a:pt x="308520" y="0"/>
                </a:lnTo>
                <a:lnTo>
                  <a:pt x="308520" y="308520"/>
                </a:lnTo>
                <a:lnTo>
                  <a:pt x="0" y="308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9103102" y="1133035"/>
            <a:ext cx="1392881" cy="234296"/>
          </a:xfrm>
          <a:prstGeom prst="rect">
            <a:avLst/>
          </a:prstGeom>
        </p:spPr>
        <p:txBody>
          <a:bodyPr anchor="t" rtlCol="false" tIns="0" lIns="0" bIns="0" rIns="0">
            <a:spAutoFit/>
          </a:bodyPr>
          <a:lstStyle/>
          <a:p>
            <a:pPr algn="ctr">
              <a:lnSpc>
                <a:spcPts val="2062"/>
              </a:lnSpc>
            </a:pPr>
            <a:r>
              <a:rPr lang="en-US" sz="1687" b="true">
                <a:solidFill>
                  <a:srgbClr val="333F70"/>
                </a:solidFill>
                <a:latin typeface="Arimo Bold"/>
                <a:ea typeface="Arimo Bold"/>
                <a:cs typeface="Arimo Bold"/>
                <a:sym typeface="Arimo Bold"/>
              </a:rPr>
              <a:t>Ideate</a:t>
            </a:r>
          </a:p>
        </p:txBody>
      </p:sp>
      <p:sp>
        <p:nvSpPr>
          <p:cNvPr name="TextBox 16" id="16"/>
          <p:cNvSpPr txBox="true"/>
          <p:nvPr/>
        </p:nvSpPr>
        <p:spPr>
          <a:xfrm rot="0">
            <a:off x="9103102" y="1419033"/>
            <a:ext cx="1392881" cy="526116"/>
          </a:xfrm>
          <a:prstGeom prst="rect">
            <a:avLst/>
          </a:prstGeom>
        </p:spPr>
        <p:txBody>
          <a:bodyPr anchor="t" rtlCol="false" tIns="0" lIns="0" bIns="0" rIns="0">
            <a:spAutoFit/>
          </a:bodyPr>
          <a:lstStyle/>
          <a:p>
            <a:pPr algn="ctr">
              <a:lnSpc>
                <a:spcPts val="1687"/>
              </a:lnSpc>
            </a:pPr>
            <a:r>
              <a:rPr lang="en-US" sz="1312">
                <a:solidFill>
                  <a:srgbClr val="333F70"/>
                </a:solidFill>
                <a:latin typeface="Open Sans"/>
                <a:ea typeface="Open Sans"/>
                <a:cs typeface="Open Sans"/>
                <a:sym typeface="Open Sans"/>
              </a:rPr>
              <a:t>Brainstorm smart reminder and tracking ideas</a:t>
            </a:r>
          </a:p>
        </p:txBody>
      </p:sp>
      <p:sp>
        <p:nvSpPr>
          <p:cNvPr name="Freeform 17" id="17" descr="preencoded.png"/>
          <p:cNvSpPr/>
          <p:nvPr/>
        </p:nvSpPr>
        <p:spPr>
          <a:xfrm flipH="false" flipV="false" rot="0">
            <a:off x="9672071" y="2210140"/>
            <a:ext cx="308520" cy="308520"/>
          </a:xfrm>
          <a:custGeom>
            <a:avLst/>
            <a:gdLst/>
            <a:ahLst/>
            <a:cxnLst/>
            <a:rect r="r" b="b" t="t" l="l"/>
            <a:pathLst>
              <a:path h="308520" w="308520">
                <a:moveTo>
                  <a:pt x="0" y="0"/>
                </a:moveTo>
                <a:lnTo>
                  <a:pt x="308520" y="0"/>
                </a:lnTo>
                <a:lnTo>
                  <a:pt x="308520" y="308520"/>
                </a:lnTo>
                <a:lnTo>
                  <a:pt x="0" y="308520"/>
                </a:lnTo>
                <a:lnTo>
                  <a:pt x="0" y="0"/>
                </a:lnTo>
                <a:close/>
              </a:path>
            </a:pathLst>
          </a:custGeom>
          <a:blipFill>
            <a:blip r:embed="rId8">
              <a:extLst>
                <a:ext uri="{96DAC541-7B7A-43D3-8B79-37D633B846F1}">
                  <asvg:svgBlip xmlns:asvg="http://schemas.microsoft.com/office/drawing/2016/SVG/main" r:embed="rId9"/>
                </a:ext>
              </a:extLst>
            </a:blip>
            <a:stretch>
              <a:fillRect l="0" t="-18181" r="0" b="-18181"/>
            </a:stretch>
          </a:blipFill>
        </p:spPr>
      </p:sp>
      <p:sp>
        <p:nvSpPr>
          <p:cNvPr name="TextBox 18" id="18"/>
          <p:cNvSpPr txBox="true"/>
          <p:nvPr/>
        </p:nvSpPr>
        <p:spPr>
          <a:xfrm rot="0">
            <a:off x="10480679" y="3932192"/>
            <a:ext cx="1392882" cy="234296"/>
          </a:xfrm>
          <a:prstGeom prst="rect">
            <a:avLst/>
          </a:prstGeom>
        </p:spPr>
        <p:txBody>
          <a:bodyPr anchor="t" rtlCol="false" tIns="0" lIns="0" bIns="0" rIns="0">
            <a:spAutoFit/>
          </a:bodyPr>
          <a:lstStyle/>
          <a:p>
            <a:pPr algn="ctr">
              <a:lnSpc>
                <a:spcPts val="2062"/>
              </a:lnSpc>
            </a:pPr>
            <a:r>
              <a:rPr lang="en-US" sz="1687" b="true">
                <a:solidFill>
                  <a:srgbClr val="333F70"/>
                </a:solidFill>
                <a:latin typeface="Arimo Bold"/>
                <a:ea typeface="Arimo Bold"/>
                <a:cs typeface="Arimo Bold"/>
                <a:sym typeface="Arimo Bold"/>
              </a:rPr>
              <a:t>Prototype</a:t>
            </a:r>
          </a:p>
        </p:txBody>
      </p:sp>
      <p:sp>
        <p:nvSpPr>
          <p:cNvPr name="TextBox 19" id="19"/>
          <p:cNvSpPr txBox="true"/>
          <p:nvPr/>
        </p:nvSpPr>
        <p:spPr>
          <a:xfrm rot="0">
            <a:off x="10480679" y="4218190"/>
            <a:ext cx="1392882" cy="353919"/>
          </a:xfrm>
          <a:prstGeom prst="rect">
            <a:avLst/>
          </a:prstGeom>
        </p:spPr>
        <p:txBody>
          <a:bodyPr anchor="t" rtlCol="false" tIns="0" lIns="0" bIns="0" rIns="0">
            <a:spAutoFit/>
          </a:bodyPr>
          <a:lstStyle/>
          <a:p>
            <a:pPr algn="ctr">
              <a:lnSpc>
                <a:spcPts val="1687"/>
              </a:lnSpc>
            </a:pPr>
            <a:r>
              <a:rPr lang="en-US" sz="1312">
                <a:solidFill>
                  <a:srgbClr val="333F70"/>
                </a:solidFill>
                <a:latin typeface="Open Sans"/>
                <a:ea typeface="Open Sans"/>
                <a:cs typeface="Open Sans"/>
                <a:sym typeface="Open Sans"/>
              </a:rPr>
              <a:t>Build mockups for dashboard and alerts</a:t>
            </a:r>
          </a:p>
        </p:txBody>
      </p:sp>
      <p:sp>
        <p:nvSpPr>
          <p:cNvPr name="Freeform 20" id="20" descr="preencoded.png"/>
          <p:cNvSpPr/>
          <p:nvPr/>
        </p:nvSpPr>
        <p:spPr>
          <a:xfrm flipH="false" flipV="false" rot="0">
            <a:off x="11026688" y="3365774"/>
            <a:ext cx="308520" cy="308520"/>
          </a:xfrm>
          <a:custGeom>
            <a:avLst/>
            <a:gdLst/>
            <a:ahLst/>
            <a:cxnLst/>
            <a:rect r="r" b="b" t="t" l="l"/>
            <a:pathLst>
              <a:path h="308520" w="308520">
                <a:moveTo>
                  <a:pt x="0" y="0"/>
                </a:moveTo>
                <a:lnTo>
                  <a:pt x="308520" y="0"/>
                </a:lnTo>
                <a:lnTo>
                  <a:pt x="308520" y="308520"/>
                </a:lnTo>
                <a:lnTo>
                  <a:pt x="0" y="3085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496044" y="4819204"/>
            <a:ext cx="17295911" cy="274439"/>
          </a:xfrm>
          <a:prstGeom prst="rect">
            <a:avLst/>
          </a:prstGeom>
        </p:spPr>
        <p:txBody>
          <a:bodyPr anchor="t" rtlCol="false" tIns="0" lIns="0" bIns="0" rIns="0">
            <a:spAutoFit/>
          </a:bodyPr>
          <a:lstStyle/>
          <a:p>
            <a:pPr algn="l">
              <a:lnSpc>
                <a:spcPts val="1750"/>
              </a:lnSpc>
            </a:pPr>
            <a:r>
              <a:rPr lang="en-US" sz="1062">
                <a:solidFill>
                  <a:srgbClr val="000000"/>
                </a:solidFill>
                <a:latin typeface="Open Sans"/>
                <a:ea typeface="Open Sans"/>
                <a:cs typeface="Open Sans"/>
                <a:sym typeface="Open Sans"/>
              </a:rPr>
              <a:t>💭</a:t>
            </a:r>
            <a:r>
              <a:rPr lang="en-US" sz="1062">
                <a:solidFill>
                  <a:srgbClr val="333F70"/>
                </a:solidFill>
                <a:latin typeface="Open Sans"/>
                <a:ea typeface="Open Sans"/>
                <a:cs typeface="Open Sans"/>
                <a:sym typeface="Open Sans"/>
              </a:rPr>
              <a:t> Empathize Phase</a:t>
            </a:r>
          </a:p>
        </p:txBody>
      </p:sp>
      <p:sp>
        <p:nvSpPr>
          <p:cNvPr name="TextBox 22" id="22"/>
          <p:cNvSpPr txBox="true"/>
          <p:nvPr/>
        </p:nvSpPr>
        <p:spPr>
          <a:xfrm rot="0">
            <a:off x="496044" y="5214937"/>
            <a:ext cx="17295911" cy="274439"/>
          </a:xfrm>
          <a:prstGeom prst="rect">
            <a:avLst/>
          </a:prstGeom>
        </p:spPr>
        <p:txBody>
          <a:bodyPr anchor="t" rtlCol="false" tIns="0" lIns="0" bIns="0" rIns="0">
            <a:spAutoFit/>
          </a:bodyPr>
          <a:lstStyle/>
          <a:p>
            <a:pPr algn="l">
              <a:lnSpc>
                <a:spcPts val="1750"/>
              </a:lnSpc>
            </a:pPr>
            <a:r>
              <a:rPr lang="en-US" sz="1062">
                <a:solidFill>
                  <a:srgbClr val="000000"/>
                </a:solidFill>
                <a:latin typeface="Open Sans"/>
                <a:ea typeface="Open Sans"/>
                <a:cs typeface="Open Sans"/>
                <a:sym typeface="Open Sans"/>
              </a:rPr>
              <a:t>🔑</a:t>
            </a:r>
            <a:r>
              <a:rPr lang="en-US" sz="1062">
                <a:solidFill>
                  <a:srgbClr val="333F70"/>
                </a:solidFill>
                <a:latin typeface="Open Sans"/>
                <a:ea typeface="Open Sans"/>
                <a:cs typeface="Open Sans"/>
                <a:sym typeface="Open Sans"/>
              </a:rPr>
              <a:t> Key Role: Research &amp; Understanding</a:t>
            </a:r>
          </a:p>
        </p:txBody>
      </p:sp>
      <p:sp>
        <p:nvSpPr>
          <p:cNvPr name="TextBox 23" id="23"/>
          <p:cNvSpPr txBox="true"/>
          <p:nvPr/>
        </p:nvSpPr>
        <p:spPr>
          <a:xfrm rot="0">
            <a:off x="496044" y="5610671"/>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To understand the problems users face when managing their kitchen, I conducted both qualitative and quantitative research. I used interviews, live observation, and surveys to collect behavioral data and pain points.</a:t>
            </a:r>
          </a:p>
        </p:txBody>
      </p:sp>
      <p:sp>
        <p:nvSpPr>
          <p:cNvPr name="TextBox 24" id="24"/>
          <p:cNvSpPr txBox="true"/>
          <p:nvPr/>
        </p:nvSpPr>
        <p:spPr>
          <a:xfrm rot="0">
            <a:off x="496044" y="5996880"/>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Participants:</a:t>
            </a:r>
          </a:p>
        </p:txBody>
      </p:sp>
      <p:sp>
        <p:nvSpPr>
          <p:cNvPr name="TextBox 25" id="25"/>
          <p:cNvSpPr txBox="true"/>
          <p:nvPr/>
        </p:nvSpPr>
        <p:spPr>
          <a:xfrm rot="0">
            <a:off x="496044" y="6383090"/>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5 users (aged 20–40)</a:t>
            </a:r>
          </a:p>
        </p:txBody>
      </p:sp>
      <p:sp>
        <p:nvSpPr>
          <p:cNvPr name="TextBox 26" id="26"/>
          <p:cNvSpPr txBox="true"/>
          <p:nvPr/>
        </p:nvSpPr>
        <p:spPr>
          <a:xfrm rot="0">
            <a:off x="496044" y="6769299"/>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Mix of single individuals, couples, and small families</a:t>
            </a:r>
          </a:p>
        </p:txBody>
      </p:sp>
      <p:sp>
        <p:nvSpPr>
          <p:cNvPr name="TextBox 27" id="27"/>
          <p:cNvSpPr txBox="true"/>
          <p:nvPr/>
        </p:nvSpPr>
        <p:spPr>
          <a:xfrm rot="0">
            <a:off x="496044" y="7155508"/>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All tech-savvy and responsible for their groceries</a:t>
            </a:r>
          </a:p>
        </p:txBody>
      </p:sp>
      <p:sp>
        <p:nvSpPr>
          <p:cNvPr name="TextBox 28" id="28"/>
          <p:cNvSpPr txBox="true"/>
          <p:nvPr/>
        </p:nvSpPr>
        <p:spPr>
          <a:xfrm rot="0">
            <a:off x="496044" y="7541716"/>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Key Takeaways:</a:t>
            </a:r>
          </a:p>
        </p:txBody>
      </p:sp>
      <p:sp>
        <p:nvSpPr>
          <p:cNvPr name="TextBox 29" id="29"/>
          <p:cNvSpPr txBox="true"/>
          <p:nvPr/>
        </p:nvSpPr>
        <p:spPr>
          <a:xfrm rot="0">
            <a:off x="496044" y="7927925"/>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100% forget expiry dates often.</a:t>
            </a:r>
          </a:p>
        </p:txBody>
      </p:sp>
      <p:sp>
        <p:nvSpPr>
          <p:cNvPr name="TextBox 30" id="30"/>
          <p:cNvSpPr txBox="true"/>
          <p:nvPr/>
        </p:nvSpPr>
        <p:spPr>
          <a:xfrm rot="0">
            <a:off x="496044" y="8314135"/>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Most used no system or basic reminders (sticky notes, mental notes).</a:t>
            </a:r>
          </a:p>
        </p:txBody>
      </p:sp>
      <p:sp>
        <p:nvSpPr>
          <p:cNvPr name="TextBox 31" id="31"/>
          <p:cNvSpPr txBox="true"/>
          <p:nvPr/>
        </p:nvSpPr>
        <p:spPr>
          <a:xfrm rot="0">
            <a:off x="496044" y="8700344"/>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They wanted something simple, fast, and not annoying.</a:t>
            </a:r>
          </a:p>
        </p:txBody>
      </p:sp>
      <p:sp>
        <p:nvSpPr>
          <p:cNvPr name="TextBox 32" id="32"/>
          <p:cNvSpPr txBox="true"/>
          <p:nvPr/>
        </p:nvSpPr>
        <p:spPr>
          <a:xfrm rot="0">
            <a:off x="496044" y="9086552"/>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Recipe suggestions were a highly desired feature.</a:t>
            </a:r>
          </a:p>
        </p:txBody>
      </p:sp>
      <p:sp>
        <p:nvSpPr>
          <p:cNvPr name="TextBox 33" id="33"/>
          <p:cNvSpPr txBox="true"/>
          <p:nvPr/>
        </p:nvSpPr>
        <p:spPr>
          <a:xfrm rot="0">
            <a:off x="496044" y="9472761"/>
            <a:ext cx="17295911" cy="274439"/>
          </a:xfrm>
          <a:prstGeom prst="rect">
            <a:avLst/>
          </a:prstGeom>
        </p:spPr>
        <p:txBody>
          <a:bodyPr anchor="t" rtlCol="false" tIns="0" lIns="0" bIns="0" rIns="0">
            <a:spAutoFit/>
          </a:bodyPr>
          <a:lstStyle/>
          <a:p>
            <a:pPr algn="l">
              <a:lnSpc>
                <a:spcPts val="1750"/>
              </a:lnSpc>
            </a:pPr>
            <a:r>
              <a:rPr lang="en-US" sz="1062">
                <a:solidFill>
                  <a:srgbClr val="000000"/>
                </a:solidFill>
                <a:latin typeface="Open Sans"/>
                <a:ea typeface="Open Sans"/>
                <a:cs typeface="Open Sans"/>
                <a:sym typeface="Open Sans"/>
              </a:rPr>
              <a:t>👀</a:t>
            </a:r>
            <a:r>
              <a:rPr lang="en-US" sz="1062">
                <a:solidFill>
                  <a:srgbClr val="333F70"/>
                </a:solidFill>
                <a:latin typeface="Open Sans"/>
                <a:ea typeface="Open Sans"/>
                <a:cs typeface="Open Sans"/>
                <a:sym typeface="Open Sans"/>
              </a:rPr>
              <a:t> Observing</a:t>
            </a:r>
          </a:p>
        </p:txBody>
      </p:sp>
      <p:sp>
        <p:nvSpPr>
          <p:cNvPr name="TextBox 34" id="34"/>
          <p:cNvSpPr txBox="true"/>
          <p:nvPr/>
        </p:nvSpPr>
        <p:spPr>
          <a:xfrm rot="0">
            <a:off x="496044" y="9868495"/>
            <a:ext cx="17295911" cy="196871"/>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Through contextual inquiries, I observed:</a:t>
            </a:r>
          </a:p>
        </p:txBody>
      </p:sp>
      <p:sp>
        <p:nvSpPr>
          <p:cNvPr name="TextBox 35" id="35"/>
          <p:cNvSpPr txBox="true"/>
          <p:nvPr/>
        </p:nvSpPr>
        <p:spPr>
          <a:xfrm rot="0">
            <a:off x="496044" y="10254704"/>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Cooking sessions in user kitchens.</a:t>
            </a:r>
          </a:p>
        </p:txBody>
      </p:sp>
      <p:sp>
        <p:nvSpPr>
          <p:cNvPr name="TextBox 36" id="36"/>
          <p:cNvSpPr txBox="true"/>
          <p:nvPr/>
        </p:nvSpPr>
        <p:spPr>
          <a:xfrm rot="0">
            <a:off x="496044" y="10640914"/>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Grocery shopping behavior.</a:t>
            </a:r>
          </a:p>
        </p:txBody>
      </p:sp>
      <p:sp>
        <p:nvSpPr>
          <p:cNvPr name="TextBox 37" id="37"/>
          <p:cNvSpPr txBox="true"/>
          <p:nvPr/>
        </p:nvSpPr>
        <p:spPr>
          <a:xfrm rot="0">
            <a:off x="496044" y="11027122"/>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Findings:</a:t>
            </a:r>
          </a:p>
        </p:txBody>
      </p:sp>
      <p:sp>
        <p:nvSpPr>
          <p:cNvPr name="TextBox 38" id="38"/>
          <p:cNvSpPr txBox="true"/>
          <p:nvPr/>
        </p:nvSpPr>
        <p:spPr>
          <a:xfrm rot="0">
            <a:off x="496044" y="11413331"/>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Users overbought the same ingredients (especially perishable ones).</a:t>
            </a:r>
          </a:p>
        </p:txBody>
      </p:sp>
      <p:sp>
        <p:nvSpPr>
          <p:cNvPr name="TextBox 39" id="39"/>
          <p:cNvSpPr txBox="true"/>
          <p:nvPr/>
        </p:nvSpPr>
        <p:spPr>
          <a:xfrm rot="0">
            <a:off x="496044" y="11799540"/>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Many didn’t check their pantry before going shopping.</a:t>
            </a:r>
          </a:p>
        </p:txBody>
      </p:sp>
      <p:sp>
        <p:nvSpPr>
          <p:cNvPr name="TextBox 40" id="40"/>
          <p:cNvSpPr txBox="true"/>
          <p:nvPr/>
        </p:nvSpPr>
        <p:spPr>
          <a:xfrm rot="0">
            <a:off x="496044" y="12185749"/>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Food items were lost or expired deep in shelves or fridges.</a:t>
            </a:r>
          </a:p>
        </p:txBody>
      </p:sp>
      <p:sp>
        <p:nvSpPr>
          <p:cNvPr name="TextBox 41" id="41"/>
          <p:cNvSpPr txBox="true"/>
          <p:nvPr/>
        </p:nvSpPr>
        <p:spPr>
          <a:xfrm rot="0">
            <a:off x="496044" y="12571959"/>
            <a:ext cx="17295911" cy="274439"/>
          </a:xfrm>
          <a:prstGeom prst="rect">
            <a:avLst/>
          </a:prstGeom>
        </p:spPr>
        <p:txBody>
          <a:bodyPr anchor="t" rtlCol="false" tIns="0" lIns="0" bIns="0" rIns="0">
            <a:spAutoFit/>
          </a:bodyPr>
          <a:lstStyle/>
          <a:p>
            <a:pPr algn="l">
              <a:lnSpc>
                <a:spcPts val="1750"/>
              </a:lnSpc>
            </a:pPr>
            <a:r>
              <a:rPr lang="en-US" sz="1062">
                <a:solidFill>
                  <a:srgbClr val="000000"/>
                </a:solidFill>
                <a:latin typeface="Open Sans"/>
                <a:ea typeface="Open Sans"/>
                <a:cs typeface="Open Sans"/>
                <a:sym typeface="Open Sans"/>
              </a:rPr>
              <a:t>📊</a:t>
            </a:r>
            <a:r>
              <a:rPr lang="en-US" sz="1062">
                <a:solidFill>
                  <a:srgbClr val="333F70"/>
                </a:solidFill>
                <a:latin typeface="Open Sans"/>
                <a:ea typeface="Open Sans"/>
                <a:cs typeface="Open Sans"/>
                <a:sym typeface="Open Sans"/>
              </a:rPr>
              <a:t> Analyzing</a:t>
            </a:r>
          </a:p>
        </p:txBody>
      </p:sp>
      <p:sp>
        <p:nvSpPr>
          <p:cNvPr name="TextBox 42" id="42"/>
          <p:cNvSpPr txBox="true"/>
          <p:nvPr/>
        </p:nvSpPr>
        <p:spPr>
          <a:xfrm rot="0">
            <a:off x="496044" y="12967692"/>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I created affinity diagrams and grouped insights into:</a:t>
            </a:r>
          </a:p>
        </p:txBody>
      </p:sp>
      <p:sp>
        <p:nvSpPr>
          <p:cNvPr name="TextBox 43" id="43"/>
          <p:cNvSpPr txBox="true"/>
          <p:nvPr/>
        </p:nvSpPr>
        <p:spPr>
          <a:xfrm rot="0">
            <a:off x="496044" y="13353901"/>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Functional gaps</a:t>
            </a:r>
          </a:p>
        </p:txBody>
      </p:sp>
      <p:sp>
        <p:nvSpPr>
          <p:cNvPr name="TextBox 44" id="44"/>
          <p:cNvSpPr txBox="true"/>
          <p:nvPr/>
        </p:nvSpPr>
        <p:spPr>
          <a:xfrm rot="0">
            <a:off x="496044" y="13740110"/>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Motivational drivers</a:t>
            </a:r>
          </a:p>
        </p:txBody>
      </p:sp>
      <p:sp>
        <p:nvSpPr>
          <p:cNvPr name="TextBox 45" id="45"/>
          <p:cNvSpPr txBox="true"/>
          <p:nvPr/>
        </p:nvSpPr>
        <p:spPr>
          <a:xfrm rot="0">
            <a:off x="496044" y="14126319"/>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Common frustrations</a:t>
            </a:r>
          </a:p>
        </p:txBody>
      </p:sp>
      <p:sp>
        <p:nvSpPr>
          <p:cNvPr name="TextBox 46" id="46"/>
          <p:cNvSpPr txBox="true"/>
          <p:nvPr/>
        </p:nvSpPr>
        <p:spPr>
          <a:xfrm rot="0">
            <a:off x="496044" y="14512529"/>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Wishlist features</a:t>
            </a:r>
          </a:p>
        </p:txBody>
      </p:sp>
      <p:sp>
        <p:nvSpPr>
          <p:cNvPr name="TextBox 47" id="47"/>
          <p:cNvSpPr txBox="true"/>
          <p:nvPr/>
        </p:nvSpPr>
        <p:spPr>
          <a:xfrm rot="0">
            <a:off x="496044" y="14898737"/>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Patterns clearly showed that users needed:</a:t>
            </a:r>
          </a:p>
        </p:txBody>
      </p:sp>
      <p:sp>
        <p:nvSpPr>
          <p:cNvPr name="TextBox 48" id="48"/>
          <p:cNvSpPr txBox="true"/>
          <p:nvPr/>
        </p:nvSpPr>
        <p:spPr>
          <a:xfrm rot="0">
            <a:off x="496044" y="15284946"/>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A central place to track everything</a:t>
            </a:r>
          </a:p>
        </p:txBody>
      </p:sp>
      <p:sp>
        <p:nvSpPr>
          <p:cNvPr name="TextBox 49" id="49"/>
          <p:cNvSpPr txBox="true"/>
          <p:nvPr/>
        </p:nvSpPr>
        <p:spPr>
          <a:xfrm rot="0">
            <a:off x="496044" y="15671155"/>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Visual expiry reminders</a:t>
            </a:r>
          </a:p>
        </p:txBody>
      </p:sp>
      <p:sp>
        <p:nvSpPr>
          <p:cNvPr name="TextBox 50" id="50"/>
          <p:cNvSpPr txBox="true"/>
          <p:nvPr/>
        </p:nvSpPr>
        <p:spPr>
          <a:xfrm rot="0">
            <a:off x="496044" y="16057364"/>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Meal suggestions to use items before expiry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885974" y="851744"/>
            <a:ext cx="7700814" cy="838795"/>
          </a:xfrm>
          <a:prstGeom prst="rect">
            <a:avLst/>
          </a:prstGeom>
        </p:spPr>
        <p:txBody>
          <a:bodyPr anchor="t" rtlCol="false" tIns="0" lIns="0" bIns="0" rIns="0">
            <a:spAutoFit/>
          </a:bodyPr>
          <a:lstStyle/>
          <a:p>
            <a:pPr algn="l">
              <a:lnSpc>
                <a:spcPts val="6187"/>
              </a:lnSpc>
            </a:pPr>
            <a:r>
              <a:rPr lang="en-US" sz="4937" b="true">
                <a:solidFill>
                  <a:srgbClr val="333F70"/>
                </a:solidFill>
                <a:latin typeface="Arimo Bold"/>
                <a:ea typeface="Arimo Bold"/>
                <a:cs typeface="Arimo Bold"/>
                <a:sym typeface="Arimo Bold"/>
              </a:rPr>
              <a:t>Empathy Mapping :</a:t>
            </a:r>
          </a:p>
        </p:txBody>
      </p:sp>
      <p:sp>
        <p:nvSpPr>
          <p:cNvPr name="TextBox 7" id="7"/>
          <p:cNvSpPr txBox="true"/>
          <p:nvPr/>
        </p:nvSpPr>
        <p:spPr>
          <a:xfrm rot="0">
            <a:off x="885974" y="2111127"/>
            <a:ext cx="16516052" cy="490686"/>
          </a:xfrm>
          <a:prstGeom prst="rect">
            <a:avLst/>
          </a:prstGeom>
        </p:spPr>
        <p:txBody>
          <a:bodyPr anchor="t" rtlCol="false" tIns="0" lIns="0" bIns="0" rIns="0">
            <a:spAutoFit/>
          </a:bodyPr>
          <a:lstStyle/>
          <a:p>
            <a:pPr algn="l">
              <a:lnSpc>
                <a:spcPts val="3187"/>
              </a:lnSpc>
            </a:pPr>
            <a:r>
              <a:rPr lang="en-US" sz="1937">
                <a:solidFill>
                  <a:srgbClr val="333F70"/>
                </a:solidFill>
                <a:latin typeface="Open Sans"/>
                <a:ea typeface="Open Sans"/>
                <a:cs typeface="Open Sans"/>
                <a:sym typeface="Open Sans"/>
              </a:rPr>
              <a:t>We use the empathy map to synthesise our qualitative data and truly understand Ellie's psychological landscape.</a:t>
            </a:r>
          </a:p>
        </p:txBody>
      </p:sp>
      <p:sp>
        <p:nvSpPr>
          <p:cNvPr name="TextBox 8" id="8"/>
          <p:cNvSpPr txBox="true"/>
          <p:nvPr/>
        </p:nvSpPr>
        <p:spPr>
          <a:xfrm rot="0">
            <a:off x="3089225" y="3069878"/>
            <a:ext cx="3164532" cy="414486"/>
          </a:xfrm>
          <a:prstGeom prst="rect">
            <a:avLst/>
          </a:prstGeom>
        </p:spPr>
        <p:txBody>
          <a:bodyPr anchor="t" rtlCol="false" tIns="0" lIns="0" bIns="0" rIns="0">
            <a:spAutoFit/>
          </a:bodyPr>
          <a:lstStyle/>
          <a:p>
            <a:pPr algn="r">
              <a:lnSpc>
                <a:spcPts val="3062"/>
              </a:lnSpc>
            </a:pPr>
            <a:r>
              <a:rPr lang="en-US" sz="2437" b="true">
                <a:solidFill>
                  <a:srgbClr val="333F70"/>
                </a:solidFill>
                <a:latin typeface="Arimo Bold"/>
                <a:ea typeface="Arimo Bold"/>
                <a:cs typeface="Arimo Bold"/>
                <a:sym typeface="Arimo Bold"/>
              </a:rPr>
              <a:t>Says</a:t>
            </a:r>
          </a:p>
        </p:txBody>
      </p:sp>
      <p:sp>
        <p:nvSpPr>
          <p:cNvPr name="TextBox 9" id="9"/>
          <p:cNvSpPr txBox="true"/>
          <p:nvPr/>
        </p:nvSpPr>
        <p:spPr>
          <a:xfrm rot="0">
            <a:off x="885974" y="3550444"/>
            <a:ext cx="5367784" cy="490686"/>
          </a:xfrm>
          <a:prstGeom prst="rect">
            <a:avLst/>
          </a:prstGeom>
        </p:spPr>
        <p:txBody>
          <a:bodyPr anchor="t" rtlCol="false" tIns="0" lIns="0" bIns="0" rIns="0">
            <a:spAutoFit/>
          </a:bodyPr>
          <a:lstStyle/>
          <a:p>
            <a:pPr algn="r">
              <a:lnSpc>
                <a:spcPts val="3187"/>
              </a:lnSpc>
            </a:pPr>
            <a:r>
              <a:rPr lang="en-US" sz="1937">
                <a:solidFill>
                  <a:srgbClr val="333F70"/>
                </a:solidFill>
                <a:latin typeface="Open Sans"/>
                <a:ea typeface="Open Sans"/>
                <a:cs typeface="Open Sans"/>
                <a:sym typeface="Open Sans"/>
              </a:rPr>
              <a:t>“I feel so wasteful throwing food away.”</a:t>
            </a:r>
          </a:p>
        </p:txBody>
      </p:sp>
      <p:sp>
        <p:nvSpPr>
          <p:cNvPr name="TextBox 10" id="10"/>
          <p:cNvSpPr txBox="true"/>
          <p:nvPr/>
        </p:nvSpPr>
        <p:spPr>
          <a:xfrm rot="0">
            <a:off x="885974" y="4107210"/>
            <a:ext cx="5367784" cy="895647"/>
          </a:xfrm>
          <a:prstGeom prst="rect">
            <a:avLst/>
          </a:prstGeom>
        </p:spPr>
        <p:txBody>
          <a:bodyPr anchor="t" rtlCol="false" tIns="0" lIns="0" bIns="0" rIns="0">
            <a:spAutoFit/>
          </a:bodyPr>
          <a:lstStyle/>
          <a:p>
            <a:pPr algn="r">
              <a:lnSpc>
                <a:spcPts val="3187"/>
              </a:lnSpc>
            </a:pPr>
            <a:r>
              <a:rPr lang="en-US" sz="1937">
                <a:solidFill>
                  <a:srgbClr val="333F70"/>
                </a:solidFill>
                <a:latin typeface="Open Sans"/>
                <a:ea typeface="Open Sans"/>
                <a:cs typeface="Open Sans"/>
                <a:sym typeface="Open Sans"/>
              </a:rPr>
              <a:t>“Meal planning is a nightmare after a long day.”</a:t>
            </a:r>
          </a:p>
        </p:txBody>
      </p:sp>
      <p:grpSp>
        <p:nvGrpSpPr>
          <p:cNvPr name="Group 11" id="11"/>
          <p:cNvGrpSpPr>
            <a:grpSpLocks noChangeAspect="true"/>
          </p:cNvGrpSpPr>
          <p:nvPr/>
        </p:nvGrpSpPr>
        <p:grpSpPr>
          <a:xfrm rot="0">
            <a:off x="6253757" y="3246835"/>
            <a:ext cx="5780485" cy="5780485"/>
            <a:chOff x="0" y="0"/>
            <a:chExt cx="7707313" cy="7707313"/>
          </a:xfrm>
        </p:grpSpPr>
        <p:sp>
          <p:nvSpPr>
            <p:cNvPr name="Freeform 12" id="12" descr="preencoded.png"/>
            <p:cNvSpPr/>
            <p:nvPr/>
          </p:nvSpPr>
          <p:spPr>
            <a:xfrm flipH="false" flipV="false" rot="0">
              <a:off x="0" y="0"/>
              <a:ext cx="7707376" cy="7707376"/>
            </a:xfrm>
            <a:custGeom>
              <a:avLst/>
              <a:gdLst/>
              <a:ahLst/>
              <a:cxnLst/>
              <a:rect r="r" b="b" t="t" l="l"/>
              <a:pathLst>
                <a:path h="7707376" w="7707376">
                  <a:moveTo>
                    <a:pt x="0" y="0"/>
                  </a:moveTo>
                  <a:lnTo>
                    <a:pt x="7707376" y="0"/>
                  </a:lnTo>
                  <a:lnTo>
                    <a:pt x="7707376" y="7707376"/>
                  </a:lnTo>
                  <a:lnTo>
                    <a:pt x="0" y="7707376"/>
                  </a:lnTo>
                  <a:lnTo>
                    <a:pt x="0" y="0"/>
                  </a:lnTo>
                  <a:close/>
                </a:path>
              </a:pathLst>
            </a:custGeom>
            <a:blipFill>
              <a:blip r:embed="rId3"/>
              <a:stretch>
                <a:fillRect l="0" t="0" r="0" b="0"/>
              </a:stretch>
            </a:blipFill>
          </p:spPr>
        </p:sp>
      </p:grpSp>
      <p:grpSp>
        <p:nvGrpSpPr>
          <p:cNvPr name="Group 13" id="13"/>
          <p:cNvGrpSpPr>
            <a:grpSpLocks noChangeAspect="true"/>
          </p:cNvGrpSpPr>
          <p:nvPr/>
        </p:nvGrpSpPr>
        <p:grpSpPr>
          <a:xfrm rot="0">
            <a:off x="8221712" y="4625429"/>
            <a:ext cx="355997" cy="444996"/>
            <a:chOff x="0" y="0"/>
            <a:chExt cx="474663" cy="593328"/>
          </a:xfrm>
        </p:grpSpPr>
        <p:sp>
          <p:nvSpPr>
            <p:cNvPr name="Freeform 14" id="14" descr="preencoded.png"/>
            <p:cNvSpPr/>
            <p:nvPr/>
          </p:nvSpPr>
          <p:spPr>
            <a:xfrm flipH="false" flipV="false" rot="0">
              <a:off x="0" y="0"/>
              <a:ext cx="474726" cy="593344"/>
            </a:xfrm>
            <a:custGeom>
              <a:avLst/>
              <a:gdLst/>
              <a:ahLst/>
              <a:cxnLst/>
              <a:rect r="r" b="b" t="t" l="l"/>
              <a:pathLst>
                <a:path h="593344" w="474726">
                  <a:moveTo>
                    <a:pt x="0" y="0"/>
                  </a:moveTo>
                  <a:lnTo>
                    <a:pt x="474726" y="0"/>
                  </a:lnTo>
                  <a:lnTo>
                    <a:pt x="474726" y="593344"/>
                  </a:lnTo>
                  <a:lnTo>
                    <a:pt x="0" y="593344"/>
                  </a:lnTo>
                  <a:lnTo>
                    <a:pt x="0" y="0"/>
                  </a:lnTo>
                  <a:close/>
                </a:path>
              </a:pathLst>
            </a:custGeom>
            <a:blipFill>
              <a:blip r:embed="rId4"/>
              <a:stretch>
                <a:fillRect l="0" t="-810" r="13" b="-808"/>
              </a:stretch>
            </a:blipFill>
          </p:spPr>
        </p:sp>
      </p:grpSp>
      <p:sp>
        <p:nvSpPr>
          <p:cNvPr name="TextBox 15" id="15"/>
          <p:cNvSpPr txBox="true"/>
          <p:nvPr/>
        </p:nvSpPr>
        <p:spPr>
          <a:xfrm rot="0">
            <a:off x="12034242" y="2867471"/>
            <a:ext cx="3164532" cy="414486"/>
          </a:xfrm>
          <a:prstGeom prst="rect">
            <a:avLst/>
          </a:prstGeom>
        </p:spPr>
        <p:txBody>
          <a:bodyPr anchor="t" rtlCol="false" tIns="0" lIns="0" bIns="0" rIns="0">
            <a:spAutoFit/>
          </a:bodyPr>
          <a:lstStyle/>
          <a:p>
            <a:pPr algn="l">
              <a:lnSpc>
                <a:spcPts val="3062"/>
              </a:lnSpc>
            </a:pPr>
            <a:r>
              <a:rPr lang="en-US" sz="2437" b="true">
                <a:solidFill>
                  <a:srgbClr val="333F70"/>
                </a:solidFill>
                <a:latin typeface="Arimo Bold"/>
                <a:ea typeface="Arimo Bold"/>
                <a:cs typeface="Arimo Bold"/>
                <a:sym typeface="Arimo Bold"/>
              </a:rPr>
              <a:t>Does</a:t>
            </a:r>
          </a:p>
        </p:txBody>
      </p:sp>
      <p:sp>
        <p:nvSpPr>
          <p:cNvPr name="TextBox 16" id="16"/>
          <p:cNvSpPr txBox="true"/>
          <p:nvPr/>
        </p:nvSpPr>
        <p:spPr>
          <a:xfrm rot="0">
            <a:off x="12034242" y="3348037"/>
            <a:ext cx="5367784" cy="895647"/>
          </a:xfrm>
          <a:prstGeom prst="rect">
            <a:avLst/>
          </a:prstGeom>
        </p:spPr>
        <p:txBody>
          <a:bodyPr anchor="t" rtlCol="false" tIns="0" lIns="0" bIns="0" rIns="0">
            <a:spAutoFit/>
          </a:bodyPr>
          <a:lstStyle/>
          <a:p>
            <a:pPr algn="l">
              <a:lnSpc>
                <a:spcPts val="3187"/>
              </a:lnSpc>
            </a:pPr>
            <a:r>
              <a:rPr lang="en-US" sz="1937">
                <a:solidFill>
                  <a:srgbClr val="333F70"/>
                </a:solidFill>
                <a:latin typeface="Open Sans"/>
                <a:ea typeface="Open Sans"/>
                <a:cs typeface="Open Sans"/>
                <a:sym typeface="Open Sans"/>
              </a:rPr>
              <a:t>Scrolls through online shopping sites repeatedly.</a:t>
            </a:r>
          </a:p>
        </p:txBody>
      </p:sp>
      <p:sp>
        <p:nvSpPr>
          <p:cNvPr name="TextBox 17" id="17"/>
          <p:cNvSpPr txBox="true"/>
          <p:nvPr/>
        </p:nvSpPr>
        <p:spPr>
          <a:xfrm rot="0">
            <a:off x="12034242" y="4309765"/>
            <a:ext cx="5367784" cy="895647"/>
          </a:xfrm>
          <a:prstGeom prst="rect">
            <a:avLst/>
          </a:prstGeom>
        </p:spPr>
        <p:txBody>
          <a:bodyPr anchor="t" rtlCol="false" tIns="0" lIns="0" bIns="0" rIns="0">
            <a:spAutoFit/>
          </a:bodyPr>
          <a:lstStyle/>
          <a:p>
            <a:pPr algn="l">
              <a:lnSpc>
                <a:spcPts val="3187"/>
              </a:lnSpc>
            </a:pPr>
            <a:r>
              <a:rPr lang="en-US" sz="1937">
                <a:solidFill>
                  <a:srgbClr val="333F70"/>
                </a:solidFill>
                <a:latin typeface="Open Sans"/>
                <a:ea typeface="Open Sans"/>
                <a:cs typeface="Open Sans"/>
                <a:sym typeface="Open Sans"/>
              </a:rPr>
              <a:t>Puts new groceries on top of old ones in the fridge.</a:t>
            </a:r>
          </a:p>
        </p:txBody>
      </p:sp>
      <p:grpSp>
        <p:nvGrpSpPr>
          <p:cNvPr name="Group 18" id="18"/>
          <p:cNvGrpSpPr>
            <a:grpSpLocks noChangeAspect="true"/>
          </p:cNvGrpSpPr>
          <p:nvPr/>
        </p:nvGrpSpPr>
        <p:grpSpPr>
          <a:xfrm rot="0">
            <a:off x="6253757" y="3246835"/>
            <a:ext cx="5780485" cy="5780485"/>
            <a:chOff x="0" y="0"/>
            <a:chExt cx="7707313" cy="7707313"/>
          </a:xfrm>
        </p:grpSpPr>
        <p:sp>
          <p:nvSpPr>
            <p:cNvPr name="Freeform 19" id="19" descr="preencoded.png"/>
            <p:cNvSpPr/>
            <p:nvPr/>
          </p:nvSpPr>
          <p:spPr>
            <a:xfrm flipH="false" flipV="false" rot="0">
              <a:off x="0" y="0"/>
              <a:ext cx="7707376" cy="7707376"/>
            </a:xfrm>
            <a:custGeom>
              <a:avLst/>
              <a:gdLst/>
              <a:ahLst/>
              <a:cxnLst/>
              <a:rect r="r" b="b" t="t" l="l"/>
              <a:pathLst>
                <a:path h="7707376" w="7707376">
                  <a:moveTo>
                    <a:pt x="0" y="0"/>
                  </a:moveTo>
                  <a:lnTo>
                    <a:pt x="7707376" y="0"/>
                  </a:lnTo>
                  <a:lnTo>
                    <a:pt x="7707376" y="7707376"/>
                  </a:lnTo>
                  <a:lnTo>
                    <a:pt x="0" y="7707376"/>
                  </a:lnTo>
                  <a:lnTo>
                    <a:pt x="0" y="0"/>
                  </a:lnTo>
                  <a:close/>
                </a:path>
              </a:pathLst>
            </a:custGeom>
            <a:blipFill>
              <a:blip r:embed="rId5"/>
              <a:stretch>
                <a:fillRect l="0" t="0" r="0" b="0"/>
              </a:stretch>
            </a:blipFill>
          </p:spPr>
        </p:sp>
      </p:grpSp>
      <p:grpSp>
        <p:nvGrpSpPr>
          <p:cNvPr name="Group 20" id="20"/>
          <p:cNvGrpSpPr>
            <a:grpSpLocks noChangeAspect="true"/>
          </p:cNvGrpSpPr>
          <p:nvPr/>
        </p:nvGrpSpPr>
        <p:grpSpPr>
          <a:xfrm rot="0">
            <a:off x="9710142" y="4625429"/>
            <a:ext cx="355997" cy="444996"/>
            <a:chOff x="0" y="0"/>
            <a:chExt cx="474663" cy="593328"/>
          </a:xfrm>
        </p:grpSpPr>
        <p:sp>
          <p:nvSpPr>
            <p:cNvPr name="Freeform 21" id="21" descr="preencoded.png"/>
            <p:cNvSpPr/>
            <p:nvPr/>
          </p:nvSpPr>
          <p:spPr>
            <a:xfrm flipH="false" flipV="false" rot="0">
              <a:off x="0" y="0"/>
              <a:ext cx="474726" cy="593344"/>
            </a:xfrm>
            <a:custGeom>
              <a:avLst/>
              <a:gdLst/>
              <a:ahLst/>
              <a:cxnLst/>
              <a:rect r="r" b="b" t="t" l="l"/>
              <a:pathLst>
                <a:path h="593344" w="474726">
                  <a:moveTo>
                    <a:pt x="0" y="0"/>
                  </a:moveTo>
                  <a:lnTo>
                    <a:pt x="474726" y="0"/>
                  </a:lnTo>
                  <a:lnTo>
                    <a:pt x="474726" y="593344"/>
                  </a:lnTo>
                  <a:lnTo>
                    <a:pt x="0" y="593344"/>
                  </a:lnTo>
                  <a:lnTo>
                    <a:pt x="0" y="0"/>
                  </a:lnTo>
                  <a:close/>
                </a:path>
              </a:pathLst>
            </a:custGeom>
            <a:blipFill>
              <a:blip r:embed="rId6"/>
              <a:stretch>
                <a:fillRect l="0" t="-810" r="13" b="-808"/>
              </a:stretch>
            </a:blipFill>
          </p:spPr>
        </p:sp>
      </p:grpSp>
      <p:sp>
        <p:nvSpPr>
          <p:cNvPr name="TextBox 22" id="22"/>
          <p:cNvSpPr txBox="true"/>
          <p:nvPr/>
        </p:nvSpPr>
        <p:spPr>
          <a:xfrm rot="0">
            <a:off x="12540555" y="5566022"/>
            <a:ext cx="3164532" cy="414486"/>
          </a:xfrm>
          <a:prstGeom prst="rect">
            <a:avLst/>
          </a:prstGeom>
        </p:spPr>
        <p:txBody>
          <a:bodyPr anchor="t" rtlCol="false" tIns="0" lIns="0" bIns="0" rIns="0">
            <a:spAutoFit/>
          </a:bodyPr>
          <a:lstStyle/>
          <a:p>
            <a:pPr algn="l">
              <a:lnSpc>
                <a:spcPts val="3062"/>
              </a:lnSpc>
            </a:pPr>
            <a:r>
              <a:rPr lang="en-US" sz="2437" b="true">
                <a:solidFill>
                  <a:srgbClr val="333F70"/>
                </a:solidFill>
                <a:latin typeface="Arimo Bold"/>
                <a:ea typeface="Arimo Bold"/>
                <a:cs typeface="Arimo Bold"/>
                <a:sym typeface="Arimo Bold"/>
              </a:rPr>
              <a:t>Thinks</a:t>
            </a:r>
          </a:p>
        </p:txBody>
      </p:sp>
      <p:sp>
        <p:nvSpPr>
          <p:cNvPr name="TextBox 23" id="23"/>
          <p:cNvSpPr txBox="true"/>
          <p:nvPr/>
        </p:nvSpPr>
        <p:spPr>
          <a:xfrm rot="0">
            <a:off x="12540555" y="6046589"/>
            <a:ext cx="4861471" cy="490686"/>
          </a:xfrm>
          <a:prstGeom prst="rect">
            <a:avLst/>
          </a:prstGeom>
        </p:spPr>
        <p:txBody>
          <a:bodyPr anchor="t" rtlCol="false" tIns="0" lIns="0" bIns="0" rIns="0">
            <a:spAutoFit/>
          </a:bodyPr>
          <a:lstStyle/>
          <a:p>
            <a:pPr algn="l">
              <a:lnSpc>
                <a:spcPts val="3187"/>
              </a:lnSpc>
            </a:pPr>
            <a:r>
              <a:rPr lang="en-US" sz="1937">
                <a:solidFill>
                  <a:srgbClr val="333F70"/>
                </a:solidFill>
                <a:latin typeface="Open Sans"/>
                <a:ea typeface="Open Sans"/>
                <a:cs typeface="Open Sans"/>
                <a:sym typeface="Open Sans"/>
              </a:rPr>
              <a:t>“I wish I knew what was about to expire.”</a:t>
            </a:r>
          </a:p>
        </p:txBody>
      </p:sp>
      <p:sp>
        <p:nvSpPr>
          <p:cNvPr name="TextBox 24" id="24"/>
          <p:cNvSpPr txBox="true"/>
          <p:nvPr/>
        </p:nvSpPr>
        <p:spPr>
          <a:xfrm rot="0">
            <a:off x="12540555" y="6603355"/>
            <a:ext cx="4861471" cy="895647"/>
          </a:xfrm>
          <a:prstGeom prst="rect">
            <a:avLst/>
          </a:prstGeom>
        </p:spPr>
        <p:txBody>
          <a:bodyPr anchor="t" rtlCol="false" tIns="0" lIns="0" bIns="0" rIns="0">
            <a:spAutoFit/>
          </a:bodyPr>
          <a:lstStyle/>
          <a:p>
            <a:pPr algn="l">
              <a:lnSpc>
                <a:spcPts val="3187"/>
              </a:lnSpc>
            </a:pPr>
            <a:r>
              <a:rPr lang="en-US" sz="1937">
                <a:solidFill>
                  <a:srgbClr val="333F70"/>
                </a:solidFill>
                <a:latin typeface="Open Sans"/>
                <a:ea typeface="Open Sans"/>
                <a:cs typeface="Open Sans"/>
                <a:sym typeface="Open Sans"/>
              </a:rPr>
              <a:t>“There must be a smarter way to manage this.”</a:t>
            </a:r>
          </a:p>
        </p:txBody>
      </p:sp>
      <p:grpSp>
        <p:nvGrpSpPr>
          <p:cNvPr name="Group 25" id="25"/>
          <p:cNvGrpSpPr>
            <a:grpSpLocks noChangeAspect="true"/>
          </p:cNvGrpSpPr>
          <p:nvPr/>
        </p:nvGrpSpPr>
        <p:grpSpPr>
          <a:xfrm rot="0">
            <a:off x="6253757" y="3246835"/>
            <a:ext cx="5780485" cy="5780485"/>
            <a:chOff x="0" y="0"/>
            <a:chExt cx="7707313" cy="7707313"/>
          </a:xfrm>
        </p:grpSpPr>
        <p:sp>
          <p:nvSpPr>
            <p:cNvPr name="Freeform 26" id="26" descr="preencoded.png"/>
            <p:cNvSpPr/>
            <p:nvPr/>
          </p:nvSpPr>
          <p:spPr>
            <a:xfrm flipH="false" flipV="false" rot="0">
              <a:off x="0" y="0"/>
              <a:ext cx="7707376" cy="7707376"/>
            </a:xfrm>
            <a:custGeom>
              <a:avLst/>
              <a:gdLst/>
              <a:ahLst/>
              <a:cxnLst/>
              <a:rect r="r" b="b" t="t" l="l"/>
              <a:pathLst>
                <a:path h="7707376" w="7707376">
                  <a:moveTo>
                    <a:pt x="0" y="0"/>
                  </a:moveTo>
                  <a:lnTo>
                    <a:pt x="7707376" y="0"/>
                  </a:lnTo>
                  <a:lnTo>
                    <a:pt x="7707376" y="7707376"/>
                  </a:lnTo>
                  <a:lnTo>
                    <a:pt x="0" y="7707376"/>
                  </a:lnTo>
                  <a:lnTo>
                    <a:pt x="0" y="0"/>
                  </a:lnTo>
                  <a:close/>
                </a:path>
              </a:pathLst>
            </a:custGeom>
            <a:blipFill>
              <a:blip r:embed="rId7"/>
              <a:stretch>
                <a:fillRect l="0" t="0" r="0" b="0"/>
              </a:stretch>
            </a:blipFill>
          </p:spPr>
        </p:sp>
      </p:grpSp>
      <p:grpSp>
        <p:nvGrpSpPr>
          <p:cNvPr name="Group 27" id="27"/>
          <p:cNvGrpSpPr>
            <a:grpSpLocks noChangeAspect="true"/>
          </p:cNvGrpSpPr>
          <p:nvPr/>
        </p:nvGrpSpPr>
        <p:grpSpPr>
          <a:xfrm rot="0">
            <a:off x="10454431" y="5914579"/>
            <a:ext cx="355997" cy="444996"/>
            <a:chOff x="0" y="0"/>
            <a:chExt cx="474663" cy="593328"/>
          </a:xfrm>
        </p:grpSpPr>
        <p:sp>
          <p:nvSpPr>
            <p:cNvPr name="Freeform 28" id="28" descr="preencoded.png"/>
            <p:cNvSpPr/>
            <p:nvPr/>
          </p:nvSpPr>
          <p:spPr>
            <a:xfrm flipH="false" flipV="false" rot="0">
              <a:off x="0" y="0"/>
              <a:ext cx="474726" cy="593344"/>
            </a:xfrm>
            <a:custGeom>
              <a:avLst/>
              <a:gdLst/>
              <a:ahLst/>
              <a:cxnLst/>
              <a:rect r="r" b="b" t="t" l="l"/>
              <a:pathLst>
                <a:path h="593344" w="474726">
                  <a:moveTo>
                    <a:pt x="0" y="0"/>
                  </a:moveTo>
                  <a:lnTo>
                    <a:pt x="474726" y="0"/>
                  </a:lnTo>
                  <a:lnTo>
                    <a:pt x="474726" y="593344"/>
                  </a:lnTo>
                  <a:lnTo>
                    <a:pt x="0" y="593344"/>
                  </a:lnTo>
                  <a:lnTo>
                    <a:pt x="0" y="0"/>
                  </a:lnTo>
                  <a:close/>
                </a:path>
              </a:pathLst>
            </a:custGeom>
            <a:blipFill>
              <a:blip r:embed="rId8"/>
              <a:stretch>
                <a:fillRect l="0" t="-810" r="13" b="-808"/>
              </a:stretch>
            </a:blipFill>
          </p:spPr>
        </p:sp>
      </p:grpSp>
      <p:sp>
        <p:nvSpPr>
          <p:cNvPr name="TextBox 29" id="29"/>
          <p:cNvSpPr txBox="true"/>
          <p:nvPr/>
        </p:nvSpPr>
        <p:spPr>
          <a:xfrm rot="0">
            <a:off x="12034242" y="7859614"/>
            <a:ext cx="3164532" cy="414486"/>
          </a:xfrm>
          <a:prstGeom prst="rect">
            <a:avLst/>
          </a:prstGeom>
        </p:spPr>
        <p:txBody>
          <a:bodyPr anchor="t" rtlCol="false" tIns="0" lIns="0" bIns="0" rIns="0">
            <a:spAutoFit/>
          </a:bodyPr>
          <a:lstStyle/>
          <a:p>
            <a:pPr algn="l">
              <a:lnSpc>
                <a:spcPts val="3062"/>
              </a:lnSpc>
            </a:pPr>
            <a:r>
              <a:rPr lang="en-US" sz="2437" b="true">
                <a:solidFill>
                  <a:srgbClr val="333F70"/>
                </a:solidFill>
                <a:latin typeface="Arimo Bold"/>
                <a:ea typeface="Arimo Bold"/>
                <a:cs typeface="Arimo Bold"/>
                <a:sym typeface="Arimo Bold"/>
              </a:rPr>
              <a:t>Feels</a:t>
            </a:r>
          </a:p>
        </p:txBody>
      </p:sp>
      <p:sp>
        <p:nvSpPr>
          <p:cNvPr name="TextBox 30" id="30"/>
          <p:cNvSpPr txBox="true"/>
          <p:nvPr/>
        </p:nvSpPr>
        <p:spPr>
          <a:xfrm rot="0">
            <a:off x="12034242" y="8340179"/>
            <a:ext cx="5367784" cy="490686"/>
          </a:xfrm>
          <a:prstGeom prst="rect">
            <a:avLst/>
          </a:prstGeom>
        </p:spPr>
        <p:txBody>
          <a:bodyPr anchor="t" rtlCol="false" tIns="0" lIns="0" bIns="0" rIns="0">
            <a:spAutoFit/>
          </a:bodyPr>
          <a:lstStyle/>
          <a:p>
            <a:pPr algn="l">
              <a:lnSpc>
                <a:spcPts val="3187"/>
              </a:lnSpc>
            </a:pPr>
            <a:r>
              <a:rPr lang="en-US" sz="1937">
                <a:solidFill>
                  <a:srgbClr val="333F70"/>
                </a:solidFill>
                <a:latin typeface="Open Sans"/>
                <a:ea typeface="Open Sans"/>
                <a:cs typeface="Open Sans"/>
                <a:sym typeface="Open Sans"/>
              </a:rPr>
              <a:t>Guilty about waste.</a:t>
            </a:r>
          </a:p>
        </p:txBody>
      </p:sp>
      <p:sp>
        <p:nvSpPr>
          <p:cNvPr name="TextBox 31" id="31"/>
          <p:cNvSpPr txBox="true"/>
          <p:nvPr/>
        </p:nvSpPr>
        <p:spPr>
          <a:xfrm rot="0">
            <a:off x="12034242" y="8896945"/>
            <a:ext cx="5367784" cy="490686"/>
          </a:xfrm>
          <a:prstGeom prst="rect">
            <a:avLst/>
          </a:prstGeom>
        </p:spPr>
        <p:txBody>
          <a:bodyPr anchor="t" rtlCol="false" tIns="0" lIns="0" bIns="0" rIns="0">
            <a:spAutoFit/>
          </a:bodyPr>
          <a:lstStyle/>
          <a:p>
            <a:pPr algn="l">
              <a:lnSpc>
                <a:spcPts val="3187"/>
              </a:lnSpc>
            </a:pPr>
            <a:r>
              <a:rPr lang="en-US" sz="1937">
                <a:solidFill>
                  <a:srgbClr val="333F70"/>
                </a:solidFill>
                <a:latin typeface="Open Sans"/>
                <a:ea typeface="Open Sans"/>
                <a:cs typeface="Open Sans"/>
                <a:sym typeface="Open Sans"/>
              </a:rPr>
              <a:t>Frustrated by repeated purchases.</a:t>
            </a:r>
          </a:p>
        </p:txBody>
      </p:sp>
      <p:grpSp>
        <p:nvGrpSpPr>
          <p:cNvPr name="Group 32" id="32"/>
          <p:cNvGrpSpPr>
            <a:grpSpLocks noChangeAspect="true"/>
          </p:cNvGrpSpPr>
          <p:nvPr/>
        </p:nvGrpSpPr>
        <p:grpSpPr>
          <a:xfrm rot="0">
            <a:off x="6253757" y="3246835"/>
            <a:ext cx="5780485" cy="5780485"/>
            <a:chOff x="0" y="0"/>
            <a:chExt cx="7707313" cy="7707313"/>
          </a:xfrm>
        </p:grpSpPr>
        <p:sp>
          <p:nvSpPr>
            <p:cNvPr name="Freeform 33" id="33" descr="preencoded.png"/>
            <p:cNvSpPr/>
            <p:nvPr/>
          </p:nvSpPr>
          <p:spPr>
            <a:xfrm flipH="false" flipV="false" rot="0">
              <a:off x="0" y="0"/>
              <a:ext cx="7707376" cy="7707376"/>
            </a:xfrm>
            <a:custGeom>
              <a:avLst/>
              <a:gdLst/>
              <a:ahLst/>
              <a:cxnLst/>
              <a:rect r="r" b="b" t="t" l="l"/>
              <a:pathLst>
                <a:path h="7707376" w="7707376">
                  <a:moveTo>
                    <a:pt x="0" y="0"/>
                  </a:moveTo>
                  <a:lnTo>
                    <a:pt x="7707376" y="0"/>
                  </a:lnTo>
                  <a:lnTo>
                    <a:pt x="7707376" y="7707376"/>
                  </a:lnTo>
                  <a:lnTo>
                    <a:pt x="0" y="7707376"/>
                  </a:lnTo>
                  <a:lnTo>
                    <a:pt x="0" y="0"/>
                  </a:lnTo>
                  <a:close/>
                </a:path>
              </a:pathLst>
            </a:custGeom>
            <a:blipFill>
              <a:blip r:embed="rId9"/>
              <a:stretch>
                <a:fillRect l="0" t="0" r="0" b="0"/>
              </a:stretch>
            </a:blipFill>
          </p:spPr>
        </p:sp>
      </p:grpSp>
      <p:grpSp>
        <p:nvGrpSpPr>
          <p:cNvPr name="Group 34" id="34"/>
          <p:cNvGrpSpPr>
            <a:grpSpLocks noChangeAspect="true"/>
          </p:cNvGrpSpPr>
          <p:nvPr/>
        </p:nvGrpSpPr>
        <p:grpSpPr>
          <a:xfrm rot="0">
            <a:off x="9710142" y="7203579"/>
            <a:ext cx="355997" cy="444996"/>
            <a:chOff x="0" y="0"/>
            <a:chExt cx="474663" cy="593328"/>
          </a:xfrm>
        </p:grpSpPr>
        <p:sp>
          <p:nvSpPr>
            <p:cNvPr name="Freeform 35" id="35" descr="preencoded.png"/>
            <p:cNvSpPr/>
            <p:nvPr/>
          </p:nvSpPr>
          <p:spPr>
            <a:xfrm flipH="false" flipV="false" rot="0">
              <a:off x="0" y="0"/>
              <a:ext cx="474726" cy="593344"/>
            </a:xfrm>
            <a:custGeom>
              <a:avLst/>
              <a:gdLst/>
              <a:ahLst/>
              <a:cxnLst/>
              <a:rect r="r" b="b" t="t" l="l"/>
              <a:pathLst>
                <a:path h="593344" w="474726">
                  <a:moveTo>
                    <a:pt x="0" y="0"/>
                  </a:moveTo>
                  <a:lnTo>
                    <a:pt x="474726" y="0"/>
                  </a:lnTo>
                  <a:lnTo>
                    <a:pt x="474726" y="593344"/>
                  </a:lnTo>
                  <a:lnTo>
                    <a:pt x="0" y="593344"/>
                  </a:lnTo>
                  <a:lnTo>
                    <a:pt x="0" y="0"/>
                  </a:lnTo>
                  <a:close/>
                </a:path>
              </a:pathLst>
            </a:custGeom>
            <a:blipFill>
              <a:blip r:embed="rId10"/>
              <a:stretch>
                <a:fillRect l="0" t="-810" r="13" b="-808"/>
              </a:stretch>
            </a:blipFill>
          </p:spPr>
        </p:sp>
      </p:grpSp>
      <p:sp>
        <p:nvSpPr>
          <p:cNvPr name="TextBox 36" id="36"/>
          <p:cNvSpPr txBox="true"/>
          <p:nvPr/>
        </p:nvSpPr>
        <p:spPr>
          <a:xfrm rot="0">
            <a:off x="3089225" y="7859614"/>
            <a:ext cx="3164532" cy="414486"/>
          </a:xfrm>
          <a:prstGeom prst="rect">
            <a:avLst/>
          </a:prstGeom>
        </p:spPr>
        <p:txBody>
          <a:bodyPr anchor="t" rtlCol="false" tIns="0" lIns="0" bIns="0" rIns="0">
            <a:spAutoFit/>
          </a:bodyPr>
          <a:lstStyle/>
          <a:p>
            <a:pPr algn="r">
              <a:lnSpc>
                <a:spcPts val="3062"/>
              </a:lnSpc>
            </a:pPr>
            <a:r>
              <a:rPr lang="en-US" sz="2437" b="true">
                <a:solidFill>
                  <a:srgbClr val="333F70"/>
                </a:solidFill>
                <a:latin typeface="Arimo Bold"/>
                <a:ea typeface="Arimo Bold"/>
                <a:cs typeface="Arimo Bold"/>
                <a:sym typeface="Arimo Bold"/>
              </a:rPr>
              <a:t>Hears</a:t>
            </a:r>
          </a:p>
        </p:txBody>
      </p:sp>
      <p:sp>
        <p:nvSpPr>
          <p:cNvPr name="TextBox 37" id="37"/>
          <p:cNvSpPr txBox="true"/>
          <p:nvPr/>
        </p:nvSpPr>
        <p:spPr>
          <a:xfrm rot="0">
            <a:off x="885974" y="8340179"/>
            <a:ext cx="5367784" cy="490686"/>
          </a:xfrm>
          <a:prstGeom prst="rect">
            <a:avLst/>
          </a:prstGeom>
        </p:spPr>
        <p:txBody>
          <a:bodyPr anchor="t" rtlCol="false" tIns="0" lIns="0" bIns="0" rIns="0">
            <a:spAutoFit/>
          </a:bodyPr>
          <a:lstStyle/>
          <a:p>
            <a:pPr algn="r">
              <a:lnSpc>
                <a:spcPts val="3187"/>
              </a:lnSpc>
            </a:pPr>
            <a:r>
              <a:rPr lang="en-US" sz="1937">
                <a:solidFill>
                  <a:srgbClr val="333F70"/>
                </a:solidFill>
                <a:latin typeface="Open Sans"/>
                <a:ea typeface="Open Sans"/>
                <a:cs typeface="Open Sans"/>
                <a:sym typeface="Open Sans"/>
              </a:rPr>
              <a:t>"We need to save money." (Partner)</a:t>
            </a:r>
          </a:p>
        </p:txBody>
      </p:sp>
      <p:sp>
        <p:nvSpPr>
          <p:cNvPr name="TextBox 38" id="38"/>
          <p:cNvSpPr txBox="true"/>
          <p:nvPr/>
        </p:nvSpPr>
        <p:spPr>
          <a:xfrm rot="0">
            <a:off x="885974" y="8896945"/>
            <a:ext cx="5367784" cy="490686"/>
          </a:xfrm>
          <a:prstGeom prst="rect">
            <a:avLst/>
          </a:prstGeom>
        </p:spPr>
        <p:txBody>
          <a:bodyPr anchor="t" rtlCol="false" tIns="0" lIns="0" bIns="0" rIns="0">
            <a:spAutoFit/>
          </a:bodyPr>
          <a:lstStyle/>
          <a:p>
            <a:pPr algn="r">
              <a:lnSpc>
                <a:spcPts val="3187"/>
              </a:lnSpc>
            </a:pPr>
            <a:r>
              <a:rPr lang="en-US" sz="1937">
                <a:solidFill>
                  <a:srgbClr val="333F70"/>
                </a:solidFill>
                <a:latin typeface="Open Sans"/>
                <a:ea typeface="Open Sans"/>
                <a:cs typeface="Open Sans"/>
                <a:sym typeface="Open Sans"/>
              </a:rPr>
              <a:t>"Food waste is a huge climate issue." (Media)</a:t>
            </a:r>
          </a:p>
        </p:txBody>
      </p:sp>
      <p:grpSp>
        <p:nvGrpSpPr>
          <p:cNvPr name="Group 39" id="39"/>
          <p:cNvGrpSpPr>
            <a:grpSpLocks noChangeAspect="true"/>
          </p:cNvGrpSpPr>
          <p:nvPr/>
        </p:nvGrpSpPr>
        <p:grpSpPr>
          <a:xfrm rot="0">
            <a:off x="6253757" y="3246835"/>
            <a:ext cx="5780485" cy="5780485"/>
            <a:chOff x="0" y="0"/>
            <a:chExt cx="7707313" cy="7707313"/>
          </a:xfrm>
        </p:grpSpPr>
        <p:sp>
          <p:nvSpPr>
            <p:cNvPr name="Freeform 40" id="40" descr="preencoded.png"/>
            <p:cNvSpPr/>
            <p:nvPr/>
          </p:nvSpPr>
          <p:spPr>
            <a:xfrm flipH="false" flipV="false" rot="0">
              <a:off x="0" y="0"/>
              <a:ext cx="7707376" cy="7707376"/>
            </a:xfrm>
            <a:custGeom>
              <a:avLst/>
              <a:gdLst/>
              <a:ahLst/>
              <a:cxnLst/>
              <a:rect r="r" b="b" t="t" l="l"/>
              <a:pathLst>
                <a:path h="7707376" w="7707376">
                  <a:moveTo>
                    <a:pt x="0" y="0"/>
                  </a:moveTo>
                  <a:lnTo>
                    <a:pt x="7707376" y="0"/>
                  </a:lnTo>
                  <a:lnTo>
                    <a:pt x="7707376" y="7707376"/>
                  </a:lnTo>
                  <a:lnTo>
                    <a:pt x="0" y="7707376"/>
                  </a:lnTo>
                  <a:lnTo>
                    <a:pt x="0" y="0"/>
                  </a:lnTo>
                  <a:close/>
                </a:path>
              </a:pathLst>
            </a:custGeom>
            <a:blipFill>
              <a:blip r:embed="rId11"/>
              <a:stretch>
                <a:fillRect l="0" t="0" r="0" b="0"/>
              </a:stretch>
            </a:blipFill>
          </p:spPr>
        </p:sp>
      </p:grpSp>
      <p:grpSp>
        <p:nvGrpSpPr>
          <p:cNvPr name="Group 41" id="41"/>
          <p:cNvGrpSpPr>
            <a:grpSpLocks noChangeAspect="true"/>
          </p:cNvGrpSpPr>
          <p:nvPr/>
        </p:nvGrpSpPr>
        <p:grpSpPr>
          <a:xfrm rot="0">
            <a:off x="8221712" y="7203579"/>
            <a:ext cx="355997" cy="444996"/>
            <a:chOff x="0" y="0"/>
            <a:chExt cx="474663" cy="593328"/>
          </a:xfrm>
        </p:grpSpPr>
        <p:sp>
          <p:nvSpPr>
            <p:cNvPr name="Freeform 42" id="42" descr="preencoded.png"/>
            <p:cNvSpPr/>
            <p:nvPr/>
          </p:nvSpPr>
          <p:spPr>
            <a:xfrm flipH="false" flipV="false" rot="0">
              <a:off x="0" y="0"/>
              <a:ext cx="474726" cy="593344"/>
            </a:xfrm>
            <a:custGeom>
              <a:avLst/>
              <a:gdLst/>
              <a:ahLst/>
              <a:cxnLst/>
              <a:rect r="r" b="b" t="t" l="l"/>
              <a:pathLst>
                <a:path h="593344" w="474726">
                  <a:moveTo>
                    <a:pt x="0" y="0"/>
                  </a:moveTo>
                  <a:lnTo>
                    <a:pt x="474726" y="0"/>
                  </a:lnTo>
                  <a:lnTo>
                    <a:pt x="474726" y="593344"/>
                  </a:lnTo>
                  <a:lnTo>
                    <a:pt x="0" y="593344"/>
                  </a:lnTo>
                  <a:lnTo>
                    <a:pt x="0" y="0"/>
                  </a:lnTo>
                  <a:close/>
                </a:path>
              </a:pathLst>
            </a:custGeom>
            <a:blipFill>
              <a:blip r:embed="rId12"/>
              <a:stretch>
                <a:fillRect l="0" t="-810" r="13" b="-808"/>
              </a:stretch>
            </a:blipFill>
          </p:spPr>
        </p:sp>
      </p:grpSp>
      <p:sp>
        <p:nvSpPr>
          <p:cNvPr name="TextBox 43" id="43"/>
          <p:cNvSpPr txBox="true"/>
          <p:nvPr/>
        </p:nvSpPr>
        <p:spPr>
          <a:xfrm rot="0">
            <a:off x="2582912" y="5768429"/>
            <a:ext cx="3164532" cy="414486"/>
          </a:xfrm>
          <a:prstGeom prst="rect">
            <a:avLst/>
          </a:prstGeom>
        </p:spPr>
        <p:txBody>
          <a:bodyPr anchor="t" rtlCol="false" tIns="0" lIns="0" bIns="0" rIns="0">
            <a:spAutoFit/>
          </a:bodyPr>
          <a:lstStyle/>
          <a:p>
            <a:pPr algn="r">
              <a:lnSpc>
                <a:spcPts val="3062"/>
              </a:lnSpc>
            </a:pPr>
            <a:r>
              <a:rPr lang="en-US" sz="2437" b="true">
                <a:solidFill>
                  <a:srgbClr val="333F70"/>
                </a:solidFill>
                <a:latin typeface="Arimo Bold"/>
                <a:ea typeface="Arimo Bold"/>
                <a:cs typeface="Arimo Bold"/>
                <a:sym typeface="Arimo Bold"/>
              </a:rPr>
              <a:t>Sees</a:t>
            </a:r>
          </a:p>
        </p:txBody>
      </p:sp>
      <p:sp>
        <p:nvSpPr>
          <p:cNvPr name="TextBox 44" id="44"/>
          <p:cNvSpPr txBox="true"/>
          <p:nvPr/>
        </p:nvSpPr>
        <p:spPr>
          <a:xfrm rot="0">
            <a:off x="885974" y="6248995"/>
            <a:ext cx="4861471" cy="490686"/>
          </a:xfrm>
          <a:prstGeom prst="rect">
            <a:avLst/>
          </a:prstGeom>
        </p:spPr>
        <p:txBody>
          <a:bodyPr anchor="t" rtlCol="false" tIns="0" lIns="0" bIns="0" rIns="0">
            <a:spAutoFit/>
          </a:bodyPr>
          <a:lstStyle/>
          <a:p>
            <a:pPr algn="r">
              <a:lnSpc>
                <a:spcPts val="3187"/>
              </a:lnSpc>
            </a:pPr>
            <a:r>
              <a:rPr lang="en-US" sz="1937">
                <a:solidFill>
                  <a:srgbClr val="333F70"/>
                </a:solidFill>
                <a:latin typeface="Open Sans"/>
                <a:ea typeface="Open Sans"/>
                <a:cs typeface="Open Sans"/>
                <a:sym typeface="Open Sans"/>
              </a:rPr>
              <a:t>Sale flyers and promotions at the shop.</a:t>
            </a:r>
          </a:p>
        </p:txBody>
      </p:sp>
      <p:sp>
        <p:nvSpPr>
          <p:cNvPr name="TextBox 45" id="45"/>
          <p:cNvSpPr txBox="true"/>
          <p:nvPr/>
        </p:nvSpPr>
        <p:spPr>
          <a:xfrm rot="0">
            <a:off x="885974" y="6805761"/>
            <a:ext cx="4861471" cy="490686"/>
          </a:xfrm>
          <a:prstGeom prst="rect">
            <a:avLst/>
          </a:prstGeom>
        </p:spPr>
        <p:txBody>
          <a:bodyPr anchor="t" rtlCol="false" tIns="0" lIns="0" bIns="0" rIns="0">
            <a:spAutoFit/>
          </a:bodyPr>
          <a:lstStyle/>
          <a:p>
            <a:pPr algn="r">
              <a:lnSpc>
                <a:spcPts val="3187"/>
              </a:lnSpc>
            </a:pPr>
            <a:r>
              <a:rPr lang="en-US" sz="1937">
                <a:solidFill>
                  <a:srgbClr val="333F70"/>
                </a:solidFill>
                <a:latin typeface="Open Sans"/>
                <a:ea typeface="Open Sans"/>
                <a:cs typeface="Open Sans"/>
                <a:sym typeface="Open Sans"/>
              </a:rPr>
              <a:t>A messy, unorganised freezer/pantry.</a:t>
            </a:r>
          </a:p>
        </p:txBody>
      </p:sp>
      <p:grpSp>
        <p:nvGrpSpPr>
          <p:cNvPr name="Group 46" id="46"/>
          <p:cNvGrpSpPr>
            <a:grpSpLocks noChangeAspect="true"/>
          </p:cNvGrpSpPr>
          <p:nvPr/>
        </p:nvGrpSpPr>
        <p:grpSpPr>
          <a:xfrm rot="0">
            <a:off x="6253757" y="3246835"/>
            <a:ext cx="5780485" cy="5780485"/>
            <a:chOff x="0" y="0"/>
            <a:chExt cx="7707313" cy="7707313"/>
          </a:xfrm>
        </p:grpSpPr>
        <p:sp>
          <p:nvSpPr>
            <p:cNvPr name="Freeform 47" id="47" descr="preencoded.png"/>
            <p:cNvSpPr/>
            <p:nvPr/>
          </p:nvSpPr>
          <p:spPr>
            <a:xfrm flipH="false" flipV="false" rot="0">
              <a:off x="0" y="0"/>
              <a:ext cx="7707376" cy="7707376"/>
            </a:xfrm>
            <a:custGeom>
              <a:avLst/>
              <a:gdLst/>
              <a:ahLst/>
              <a:cxnLst/>
              <a:rect r="r" b="b" t="t" l="l"/>
              <a:pathLst>
                <a:path h="7707376" w="7707376">
                  <a:moveTo>
                    <a:pt x="0" y="0"/>
                  </a:moveTo>
                  <a:lnTo>
                    <a:pt x="7707376" y="0"/>
                  </a:lnTo>
                  <a:lnTo>
                    <a:pt x="7707376" y="7707376"/>
                  </a:lnTo>
                  <a:lnTo>
                    <a:pt x="0" y="7707376"/>
                  </a:lnTo>
                  <a:lnTo>
                    <a:pt x="0" y="0"/>
                  </a:lnTo>
                  <a:close/>
                </a:path>
              </a:pathLst>
            </a:custGeom>
            <a:blipFill>
              <a:blip r:embed="rId13"/>
              <a:stretch>
                <a:fillRect l="0" t="0" r="0" b="0"/>
              </a:stretch>
            </a:blipFill>
          </p:spPr>
        </p:sp>
      </p:grpSp>
      <p:grpSp>
        <p:nvGrpSpPr>
          <p:cNvPr name="Group 48" id="48"/>
          <p:cNvGrpSpPr>
            <a:grpSpLocks noChangeAspect="true"/>
          </p:cNvGrpSpPr>
          <p:nvPr/>
        </p:nvGrpSpPr>
        <p:grpSpPr>
          <a:xfrm rot="0">
            <a:off x="7477422" y="5914579"/>
            <a:ext cx="355997" cy="444996"/>
            <a:chOff x="0" y="0"/>
            <a:chExt cx="474663" cy="593328"/>
          </a:xfrm>
        </p:grpSpPr>
        <p:sp>
          <p:nvSpPr>
            <p:cNvPr name="Freeform 49" id="49" descr="preencoded.png"/>
            <p:cNvSpPr/>
            <p:nvPr/>
          </p:nvSpPr>
          <p:spPr>
            <a:xfrm flipH="false" flipV="false" rot="0">
              <a:off x="0" y="0"/>
              <a:ext cx="474726" cy="593344"/>
            </a:xfrm>
            <a:custGeom>
              <a:avLst/>
              <a:gdLst/>
              <a:ahLst/>
              <a:cxnLst/>
              <a:rect r="r" b="b" t="t" l="l"/>
              <a:pathLst>
                <a:path h="593344" w="474726">
                  <a:moveTo>
                    <a:pt x="0" y="0"/>
                  </a:moveTo>
                  <a:lnTo>
                    <a:pt x="474726" y="0"/>
                  </a:lnTo>
                  <a:lnTo>
                    <a:pt x="474726" y="593344"/>
                  </a:lnTo>
                  <a:lnTo>
                    <a:pt x="0" y="593344"/>
                  </a:lnTo>
                  <a:lnTo>
                    <a:pt x="0" y="0"/>
                  </a:lnTo>
                  <a:close/>
                </a:path>
              </a:pathLst>
            </a:custGeom>
            <a:blipFill>
              <a:blip r:embed="rId14"/>
              <a:stretch>
                <a:fillRect l="0" t="-810" r="13" b="-808"/>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736848" y="540841"/>
            <a:ext cx="5263455" cy="696069"/>
          </a:xfrm>
          <a:prstGeom prst="rect">
            <a:avLst/>
          </a:prstGeom>
        </p:spPr>
        <p:txBody>
          <a:bodyPr anchor="t" rtlCol="false" tIns="0" lIns="0" bIns="0" rIns="0">
            <a:spAutoFit/>
          </a:bodyPr>
          <a:lstStyle/>
          <a:p>
            <a:pPr algn="l">
              <a:lnSpc>
                <a:spcPts val="5124"/>
              </a:lnSpc>
            </a:pPr>
            <a:r>
              <a:rPr lang="en-US" sz="4124" b="true">
                <a:solidFill>
                  <a:srgbClr val="333F70"/>
                </a:solidFill>
                <a:latin typeface="Arimo Bold"/>
                <a:ea typeface="Arimo Bold"/>
                <a:cs typeface="Arimo Bold"/>
                <a:sym typeface="Arimo Bold"/>
              </a:rPr>
              <a:t>Low F</a:t>
            </a:r>
          </a:p>
        </p:txBody>
      </p:sp>
      <p:sp>
        <p:nvSpPr>
          <p:cNvPr name="TextBox 7" id="7"/>
          <p:cNvSpPr txBox="true"/>
          <p:nvPr/>
        </p:nvSpPr>
        <p:spPr>
          <a:xfrm rot="0">
            <a:off x="736848" y="1282899"/>
            <a:ext cx="5263455" cy="696069"/>
          </a:xfrm>
          <a:prstGeom prst="rect">
            <a:avLst/>
          </a:prstGeom>
        </p:spPr>
        <p:txBody>
          <a:bodyPr anchor="t" rtlCol="false" tIns="0" lIns="0" bIns="0" rIns="0">
            <a:spAutoFit/>
          </a:bodyPr>
          <a:lstStyle/>
          <a:p>
            <a:pPr algn="l">
              <a:lnSpc>
                <a:spcPts val="5124"/>
              </a:lnSpc>
            </a:pPr>
            <a:r>
              <a:rPr lang="en-US" sz="4124" b="true">
                <a:solidFill>
                  <a:srgbClr val="333F70"/>
                </a:solidFill>
                <a:latin typeface="Arimo Bold"/>
                <a:ea typeface="Arimo Bold"/>
                <a:cs typeface="Arimo Bold"/>
                <a:sym typeface="Arimo Bold"/>
              </a:rPr>
              <a:t>idelity:</a:t>
            </a:r>
          </a:p>
        </p:txBody>
      </p:sp>
      <p:sp>
        <p:nvSpPr>
          <p:cNvPr name="TextBox 8" id="8"/>
          <p:cNvSpPr txBox="true"/>
          <p:nvPr/>
        </p:nvSpPr>
        <p:spPr>
          <a:xfrm rot="0">
            <a:off x="736848" y="2227957"/>
            <a:ext cx="16814304" cy="403622"/>
          </a:xfrm>
          <a:prstGeom prst="rect">
            <a:avLst/>
          </a:prstGeom>
        </p:spPr>
        <p:txBody>
          <a:bodyPr anchor="t" rtlCol="false" tIns="0" lIns="0" bIns="0" rIns="0">
            <a:spAutoFit/>
          </a:bodyPr>
          <a:lstStyle/>
          <a:p>
            <a:pPr algn="l">
              <a:lnSpc>
                <a:spcPts val="2625"/>
              </a:lnSpc>
            </a:pPr>
            <a:r>
              <a:rPr lang="en-US" sz="1625" b="true">
                <a:solidFill>
                  <a:srgbClr val="333F70"/>
                </a:solidFill>
                <a:latin typeface="Open Sans Bold"/>
                <a:ea typeface="Open Sans Bold"/>
                <a:cs typeface="Open Sans Bold"/>
                <a:sym typeface="Open Sans Bold"/>
              </a:rPr>
              <a:t>*Basic layout for home, inventory, and shopping list screens.</a:t>
            </a:r>
          </a:p>
        </p:txBody>
      </p:sp>
      <p:grpSp>
        <p:nvGrpSpPr>
          <p:cNvPr name="Group 9" id="9"/>
          <p:cNvGrpSpPr>
            <a:grpSpLocks noChangeAspect="true"/>
          </p:cNvGrpSpPr>
          <p:nvPr/>
        </p:nvGrpSpPr>
        <p:grpSpPr>
          <a:xfrm rot="0">
            <a:off x="736848" y="3105150"/>
            <a:ext cx="5261819" cy="7015757"/>
            <a:chOff x="0" y="0"/>
            <a:chExt cx="7015758" cy="9354343"/>
          </a:xfrm>
        </p:grpSpPr>
        <p:sp>
          <p:nvSpPr>
            <p:cNvPr name="Freeform 10" id="10" descr="preencoded.png"/>
            <p:cNvSpPr/>
            <p:nvPr/>
          </p:nvSpPr>
          <p:spPr>
            <a:xfrm flipH="false" flipV="false" rot="0">
              <a:off x="0" y="0"/>
              <a:ext cx="7015734" cy="9354312"/>
            </a:xfrm>
            <a:custGeom>
              <a:avLst/>
              <a:gdLst/>
              <a:ahLst/>
              <a:cxnLst/>
              <a:rect r="r" b="b" t="t" l="l"/>
              <a:pathLst>
                <a:path h="9354312" w="7015734">
                  <a:moveTo>
                    <a:pt x="0" y="0"/>
                  </a:moveTo>
                  <a:lnTo>
                    <a:pt x="7015734" y="0"/>
                  </a:lnTo>
                  <a:lnTo>
                    <a:pt x="7015734" y="9354312"/>
                  </a:lnTo>
                  <a:lnTo>
                    <a:pt x="0" y="9354312"/>
                  </a:lnTo>
                  <a:lnTo>
                    <a:pt x="0" y="0"/>
                  </a:lnTo>
                  <a:close/>
                </a:path>
              </a:pathLst>
            </a:custGeom>
            <a:blipFill>
              <a:blip r:embed="rId3"/>
              <a:stretch>
                <a:fillRect l="0" t="-67" r="0" b="-68"/>
              </a:stretch>
            </a:blipFill>
          </p:spPr>
        </p:sp>
      </p:grpSp>
      <p:grpSp>
        <p:nvGrpSpPr>
          <p:cNvPr name="Group 11" id="11"/>
          <p:cNvGrpSpPr>
            <a:grpSpLocks noChangeAspect="true"/>
          </p:cNvGrpSpPr>
          <p:nvPr/>
        </p:nvGrpSpPr>
        <p:grpSpPr>
          <a:xfrm rot="0">
            <a:off x="6521649" y="3631555"/>
            <a:ext cx="2885926" cy="3847802"/>
            <a:chOff x="0" y="0"/>
            <a:chExt cx="3847902" cy="5130403"/>
          </a:xfrm>
        </p:grpSpPr>
        <p:sp>
          <p:nvSpPr>
            <p:cNvPr name="Freeform 12" id="12" descr="preencoded.png"/>
            <p:cNvSpPr/>
            <p:nvPr/>
          </p:nvSpPr>
          <p:spPr>
            <a:xfrm flipH="false" flipV="false" rot="0">
              <a:off x="0" y="0"/>
              <a:ext cx="3847846" cy="5130419"/>
            </a:xfrm>
            <a:custGeom>
              <a:avLst/>
              <a:gdLst/>
              <a:ahLst/>
              <a:cxnLst/>
              <a:rect r="r" b="b" t="t" l="l"/>
              <a:pathLst>
                <a:path h="5130419" w="3847846">
                  <a:moveTo>
                    <a:pt x="0" y="0"/>
                  </a:moveTo>
                  <a:lnTo>
                    <a:pt x="3847846" y="0"/>
                  </a:lnTo>
                  <a:lnTo>
                    <a:pt x="3847846" y="5130419"/>
                  </a:lnTo>
                  <a:lnTo>
                    <a:pt x="0" y="5130419"/>
                  </a:lnTo>
                  <a:lnTo>
                    <a:pt x="0" y="0"/>
                  </a:lnTo>
                  <a:close/>
                </a:path>
              </a:pathLst>
            </a:custGeom>
            <a:blipFill>
              <a:blip r:embed="rId4"/>
              <a:stretch>
                <a:fillRect l="0" t="-1" r="-1" b="0"/>
              </a:stretch>
            </a:blipFill>
          </p:spPr>
        </p:sp>
      </p:grpSp>
      <p:grpSp>
        <p:nvGrpSpPr>
          <p:cNvPr name="Group 13" id="13"/>
          <p:cNvGrpSpPr>
            <a:grpSpLocks noChangeAspect="true"/>
          </p:cNvGrpSpPr>
          <p:nvPr/>
        </p:nvGrpSpPr>
        <p:grpSpPr>
          <a:xfrm rot="0">
            <a:off x="12306449" y="3105150"/>
            <a:ext cx="3152924" cy="4203799"/>
            <a:chOff x="0" y="0"/>
            <a:chExt cx="4203898" cy="5605065"/>
          </a:xfrm>
        </p:grpSpPr>
        <p:sp>
          <p:nvSpPr>
            <p:cNvPr name="Freeform 14" id="14" descr="preencoded.png"/>
            <p:cNvSpPr/>
            <p:nvPr/>
          </p:nvSpPr>
          <p:spPr>
            <a:xfrm flipH="false" flipV="false" rot="0">
              <a:off x="0" y="0"/>
              <a:ext cx="4203954" cy="5605018"/>
            </a:xfrm>
            <a:custGeom>
              <a:avLst/>
              <a:gdLst/>
              <a:ahLst/>
              <a:cxnLst/>
              <a:rect r="r" b="b" t="t" l="l"/>
              <a:pathLst>
                <a:path h="5605018" w="4203954">
                  <a:moveTo>
                    <a:pt x="0" y="0"/>
                  </a:moveTo>
                  <a:lnTo>
                    <a:pt x="4203954" y="0"/>
                  </a:lnTo>
                  <a:lnTo>
                    <a:pt x="4203954" y="5605018"/>
                  </a:lnTo>
                  <a:lnTo>
                    <a:pt x="0" y="5605018"/>
                  </a:lnTo>
                  <a:lnTo>
                    <a:pt x="0" y="0"/>
                  </a:lnTo>
                  <a:close/>
                </a:path>
              </a:pathLst>
            </a:custGeom>
            <a:blipFill>
              <a:blip r:embed="rId5"/>
              <a:stretch>
                <a:fillRect l="-36" t="0" r="-35"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609749" y="442615"/>
            <a:ext cx="4355901" cy="582514"/>
          </a:xfrm>
          <a:prstGeom prst="rect">
            <a:avLst/>
          </a:prstGeom>
        </p:spPr>
        <p:txBody>
          <a:bodyPr anchor="t" rtlCol="false" tIns="0" lIns="0" bIns="0" rIns="0">
            <a:spAutoFit/>
          </a:bodyPr>
          <a:lstStyle/>
          <a:p>
            <a:pPr algn="l">
              <a:lnSpc>
                <a:spcPts val="4249"/>
              </a:lnSpc>
            </a:pPr>
            <a:r>
              <a:rPr lang="en-US" sz="3374" b="true">
                <a:solidFill>
                  <a:srgbClr val="333F70"/>
                </a:solidFill>
                <a:latin typeface="Arimo Bold"/>
                <a:ea typeface="Arimo Bold"/>
                <a:cs typeface="Arimo Bold"/>
                <a:sym typeface="Arimo Bold"/>
              </a:rPr>
              <a:t>Middle Fidelity:</a:t>
            </a:r>
          </a:p>
        </p:txBody>
      </p:sp>
      <p:sp>
        <p:nvSpPr>
          <p:cNvPr name="TextBox 7" id="7"/>
          <p:cNvSpPr txBox="true"/>
          <p:nvPr/>
        </p:nvSpPr>
        <p:spPr>
          <a:xfrm rot="0">
            <a:off x="609749" y="1316385"/>
            <a:ext cx="17068502" cy="335905"/>
          </a:xfrm>
          <a:prstGeom prst="rect">
            <a:avLst/>
          </a:prstGeom>
        </p:spPr>
        <p:txBody>
          <a:bodyPr anchor="t" rtlCol="false" tIns="0" lIns="0" bIns="0" rIns="0">
            <a:spAutoFit/>
          </a:bodyPr>
          <a:lstStyle/>
          <a:p>
            <a:pPr algn="l">
              <a:lnSpc>
                <a:spcPts val="2187"/>
              </a:lnSpc>
            </a:pPr>
            <a:r>
              <a:rPr lang="en-US" sz="1312" b="true">
                <a:solidFill>
                  <a:srgbClr val="333F70"/>
                </a:solidFill>
                <a:latin typeface="Open Sans Bold"/>
                <a:ea typeface="Open Sans Bold"/>
                <a:cs typeface="Open Sans Bold"/>
                <a:sym typeface="Open Sans Bold"/>
              </a:rPr>
              <a:t>*Added navigation bar, expiry alert section, and item card layout.</a:t>
            </a:r>
          </a:p>
        </p:txBody>
      </p:sp>
      <p:grpSp>
        <p:nvGrpSpPr>
          <p:cNvPr name="Group 8" id="8"/>
          <p:cNvGrpSpPr>
            <a:grpSpLocks noChangeAspect="true"/>
          </p:cNvGrpSpPr>
          <p:nvPr/>
        </p:nvGrpSpPr>
        <p:grpSpPr>
          <a:xfrm rot="0">
            <a:off x="609749" y="2993826"/>
            <a:ext cx="2423964" cy="4756547"/>
            <a:chOff x="0" y="0"/>
            <a:chExt cx="3231952" cy="6342063"/>
          </a:xfrm>
        </p:grpSpPr>
        <p:sp>
          <p:nvSpPr>
            <p:cNvPr name="Freeform 9" id="9" descr="preencoded.png"/>
            <p:cNvSpPr/>
            <p:nvPr/>
          </p:nvSpPr>
          <p:spPr>
            <a:xfrm flipH="false" flipV="false" rot="0">
              <a:off x="0" y="0"/>
              <a:ext cx="3231896" cy="6342126"/>
            </a:xfrm>
            <a:custGeom>
              <a:avLst/>
              <a:gdLst/>
              <a:ahLst/>
              <a:cxnLst/>
              <a:rect r="r" b="b" t="t" l="l"/>
              <a:pathLst>
                <a:path h="6342126" w="3231896">
                  <a:moveTo>
                    <a:pt x="0" y="0"/>
                  </a:moveTo>
                  <a:lnTo>
                    <a:pt x="3231896" y="0"/>
                  </a:lnTo>
                  <a:lnTo>
                    <a:pt x="3231896" y="6342126"/>
                  </a:lnTo>
                  <a:lnTo>
                    <a:pt x="0" y="6342126"/>
                  </a:lnTo>
                  <a:lnTo>
                    <a:pt x="0" y="0"/>
                  </a:lnTo>
                  <a:close/>
                </a:path>
              </a:pathLst>
            </a:custGeom>
            <a:blipFill>
              <a:blip r:embed="rId3"/>
              <a:stretch>
                <a:fillRect l="0" t="-57" r="-1" b="-56"/>
              </a:stretch>
            </a:blipFill>
          </p:spPr>
        </p:sp>
      </p:grpSp>
      <p:grpSp>
        <p:nvGrpSpPr>
          <p:cNvPr name="Group 10" id="10"/>
          <p:cNvGrpSpPr>
            <a:grpSpLocks noChangeAspect="true"/>
          </p:cNvGrpSpPr>
          <p:nvPr/>
        </p:nvGrpSpPr>
        <p:grpSpPr>
          <a:xfrm rot="0">
            <a:off x="4291161" y="2993826"/>
            <a:ext cx="2423964" cy="4756547"/>
            <a:chOff x="0" y="0"/>
            <a:chExt cx="3231952" cy="6342063"/>
          </a:xfrm>
        </p:grpSpPr>
        <p:sp>
          <p:nvSpPr>
            <p:cNvPr name="Freeform 11" id="11" descr="preencoded.png"/>
            <p:cNvSpPr/>
            <p:nvPr/>
          </p:nvSpPr>
          <p:spPr>
            <a:xfrm flipH="false" flipV="false" rot="0">
              <a:off x="0" y="0"/>
              <a:ext cx="3231896" cy="6342126"/>
            </a:xfrm>
            <a:custGeom>
              <a:avLst/>
              <a:gdLst/>
              <a:ahLst/>
              <a:cxnLst/>
              <a:rect r="r" b="b" t="t" l="l"/>
              <a:pathLst>
                <a:path h="6342126" w="3231896">
                  <a:moveTo>
                    <a:pt x="0" y="0"/>
                  </a:moveTo>
                  <a:lnTo>
                    <a:pt x="3231896" y="0"/>
                  </a:lnTo>
                  <a:lnTo>
                    <a:pt x="3231896" y="6342126"/>
                  </a:lnTo>
                  <a:lnTo>
                    <a:pt x="0" y="6342126"/>
                  </a:lnTo>
                  <a:lnTo>
                    <a:pt x="0" y="0"/>
                  </a:lnTo>
                  <a:close/>
                </a:path>
              </a:pathLst>
            </a:custGeom>
            <a:blipFill>
              <a:blip r:embed="rId4"/>
              <a:stretch>
                <a:fillRect l="0" t="-57" r="-1" b="-56"/>
              </a:stretch>
            </a:blipFill>
          </p:spPr>
        </p:sp>
      </p:grpSp>
      <p:grpSp>
        <p:nvGrpSpPr>
          <p:cNvPr name="Group 12" id="12"/>
          <p:cNvGrpSpPr>
            <a:grpSpLocks noChangeAspect="true"/>
          </p:cNvGrpSpPr>
          <p:nvPr/>
        </p:nvGrpSpPr>
        <p:grpSpPr>
          <a:xfrm rot="0">
            <a:off x="9240739" y="2993826"/>
            <a:ext cx="2423964" cy="4756547"/>
            <a:chOff x="0" y="0"/>
            <a:chExt cx="3231952" cy="6342063"/>
          </a:xfrm>
        </p:grpSpPr>
        <p:sp>
          <p:nvSpPr>
            <p:cNvPr name="Freeform 13" id="13" descr="preencoded.png"/>
            <p:cNvSpPr/>
            <p:nvPr/>
          </p:nvSpPr>
          <p:spPr>
            <a:xfrm flipH="false" flipV="false" rot="0">
              <a:off x="0" y="0"/>
              <a:ext cx="3231896" cy="6342126"/>
            </a:xfrm>
            <a:custGeom>
              <a:avLst/>
              <a:gdLst/>
              <a:ahLst/>
              <a:cxnLst/>
              <a:rect r="r" b="b" t="t" l="l"/>
              <a:pathLst>
                <a:path h="6342126" w="3231896">
                  <a:moveTo>
                    <a:pt x="0" y="0"/>
                  </a:moveTo>
                  <a:lnTo>
                    <a:pt x="3231896" y="0"/>
                  </a:lnTo>
                  <a:lnTo>
                    <a:pt x="3231896" y="6342126"/>
                  </a:lnTo>
                  <a:lnTo>
                    <a:pt x="0" y="6342126"/>
                  </a:lnTo>
                  <a:lnTo>
                    <a:pt x="0" y="0"/>
                  </a:lnTo>
                  <a:close/>
                </a:path>
              </a:pathLst>
            </a:custGeom>
            <a:blipFill>
              <a:blip r:embed="rId5"/>
              <a:stretch>
                <a:fillRect l="0" t="-57" r="-1" b="-56"/>
              </a:stretch>
            </a:blipFill>
          </p:spPr>
        </p:sp>
      </p:grpSp>
      <p:grpSp>
        <p:nvGrpSpPr>
          <p:cNvPr name="Group 14" id="14"/>
          <p:cNvGrpSpPr>
            <a:grpSpLocks noChangeAspect="true"/>
          </p:cNvGrpSpPr>
          <p:nvPr/>
        </p:nvGrpSpPr>
        <p:grpSpPr>
          <a:xfrm rot="0">
            <a:off x="13564046" y="2993826"/>
            <a:ext cx="2423964" cy="4756547"/>
            <a:chOff x="0" y="0"/>
            <a:chExt cx="3231952" cy="6342063"/>
          </a:xfrm>
        </p:grpSpPr>
        <p:sp>
          <p:nvSpPr>
            <p:cNvPr name="Freeform 15" id="15" descr="preencoded.png"/>
            <p:cNvSpPr/>
            <p:nvPr/>
          </p:nvSpPr>
          <p:spPr>
            <a:xfrm flipH="false" flipV="false" rot="0">
              <a:off x="0" y="0"/>
              <a:ext cx="3231896" cy="6342126"/>
            </a:xfrm>
            <a:custGeom>
              <a:avLst/>
              <a:gdLst/>
              <a:ahLst/>
              <a:cxnLst/>
              <a:rect r="r" b="b" t="t" l="l"/>
              <a:pathLst>
                <a:path h="6342126" w="3231896">
                  <a:moveTo>
                    <a:pt x="0" y="0"/>
                  </a:moveTo>
                  <a:lnTo>
                    <a:pt x="3231896" y="0"/>
                  </a:lnTo>
                  <a:lnTo>
                    <a:pt x="3231896" y="6342126"/>
                  </a:lnTo>
                  <a:lnTo>
                    <a:pt x="0" y="6342126"/>
                  </a:lnTo>
                  <a:lnTo>
                    <a:pt x="0" y="0"/>
                  </a:lnTo>
                  <a:close/>
                </a:path>
              </a:pathLst>
            </a:custGeom>
            <a:blipFill>
              <a:blip r:embed="rId6"/>
              <a:stretch>
                <a:fillRect l="0" t="-57" r="-1" b="-56"/>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599926" y="433239"/>
            <a:ext cx="4285059" cy="573584"/>
          </a:xfrm>
          <a:prstGeom prst="rect">
            <a:avLst/>
          </a:prstGeom>
        </p:spPr>
        <p:txBody>
          <a:bodyPr anchor="t" rtlCol="false" tIns="0" lIns="0" bIns="0" rIns="0">
            <a:spAutoFit/>
          </a:bodyPr>
          <a:lstStyle/>
          <a:p>
            <a:pPr algn="l">
              <a:lnSpc>
                <a:spcPts val="4187"/>
              </a:lnSpc>
            </a:pPr>
            <a:r>
              <a:rPr lang="en-US" sz="3312" b="true">
                <a:solidFill>
                  <a:srgbClr val="333F70"/>
                </a:solidFill>
                <a:latin typeface="Arimo Bold"/>
                <a:ea typeface="Arimo Bold"/>
                <a:cs typeface="Arimo Bold"/>
                <a:sym typeface="Arimo Bold"/>
              </a:rPr>
              <a:t>High Fidelity:</a:t>
            </a:r>
          </a:p>
        </p:txBody>
      </p:sp>
      <p:grpSp>
        <p:nvGrpSpPr>
          <p:cNvPr name="Group 7" id="7"/>
          <p:cNvGrpSpPr>
            <a:grpSpLocks noChangeAspect="true"/>
          </p:cNvGrpSpPr>
          <p:nvPr/>
        </p:nvGrpSpPr>
        <p:grpSpPr>
          <a:xfrm rot="0">
            <a:off x="599926" y="1456581"/>
            <a:ext cx="3958381" cy="8238381"/>
            <a:chOff x="0" y="0"/>
            <a:chExt cx="5277842" cy="10984508"/>
          </a:xfrm>
        </p:grpSpPr>
        <p:sp>
          <p:nvSpPr>
            <p:cNvPr name="Freeform 8" id="8" descr="preencoded.png"/>
            <p:cNvSpPr/>
            <p:nvPr/>
          </p:nvSpPr>
          <p:spPr>
            <a:xfrm flipH="false" flipV="false" rot="0">
              <a:off x="0" y="0"/>
              <a:ext cx="5277866" cy="10984484"/>
            </a:xfrm>
            <a:custGeom>
              <a:avLst/>
              <a:gdLst/>
              <a:ahLst/>
              <a:cxnLst/>
              <a:rect r="r" b="b" t="t" l="l"/>
              <a:pathLst>
                <a:path h="10984484" w="5277866">
                  <a:moveTo>
                    <a:pt x="0" y="0"/>
                  </a:moveTo>
                  <a:lnTo>
                    <a:pt x="5277866" y="0"/>
                  </a:lnTo>
                  <a:lnTo>
                    <a:pt x="5277866" y="10984484"/>
                  </a:lnTo>
                  <a:lnTo>
                    <a:pt x="0" y="10984484"/>
                  </a:lnTo>
                  <a:lnTo>
                    <a:pt x="0" y="0"/>
                  </a:lnTo>
                  <a:close/>
                </a:path>
              </a:pathLst>
            </a:custGeom>
            <a:blipFill>
              <a:blip r:embed="rId3"/>
              <a:stretch>
                <a:fillRect l="-46" t="0" r="-45" b="0"/>
              </a:stretch>
            </a:blipFill>
          </p:spPr>
        </p:sp>
      </p:grpSp>
      <p:grpSp>
        <p:nvGrpSpPr>
          <p:cNvPr name="Group 9" id="9"/>
          <p:cNvGrpSpPr>
            <a:grpSpLocks noChangeAspect="true"/>
          </p:cNvGrpSpPr>
          <p:nvPr/>
        </p:nvGrpSpPr>
        <p:grpSpPr>
          <a:xfrm rot="0">
            <a:off x="4986040" y="1456581"/>
            <a:ext cx="3958381" cy="7907685"/>
            <a:chOff x="0" y="0"/>
            <a:chExt cx="5277842" cy="10543580"/>
          </a:xfrm>
        </p:grpSpPr>
        <p:sp>
          <p:nvSpPr>
            <p:cNvPr name="Freeform 10" id="10" descr="preencoded.png"/>
            <p:cNvSpPr/>
            <p:nvPr/>
          </p:nvSpPr>
          <p:spPr>
            <a:xfrm flipH="false" flipV="false" rot="0">
              <a:off x="0" y="0"/>
              <a:ext cx="5277866" cy="10543540"/>
            </a:xfrm>
            <a:custGeom>
              <a:avLst/>
              <a:gdLst/>
              <a:ahLst/>
              <a:cxnLst/>
              <a:rect r="r" b="b" t="t" l="l"/>
              <a:pathLst>
                <a:path h="10543540" w="5277866">
                  <a:moveTo>
                    <a:pt x="0" y="0"/>
                  </a:moveTo>
                  <a:lnTo>
                    <a:pt x="5277866" y="0"/>
                  </a:lnTo>
                  <a:lnTo>
                    <a:pt x="5277866" y="10543540"/>
                  </a:lnTo>
                  <a:lnTo>
                    <a:pt x="0" y="10543540"/>
                  </a:lnTo>
                  <a:lnTo>
                    <a:pt x="0" y="0"/>
                  </a:lnTo>
                  <a:close/>
                </a:path>
              </a:pathLst>
            </a:custGeom>
            <a:blipFill>
              <a:blip r:embed="rId4"/>
              <a:stretch>
                <a:fillRect l="-63" t="0" r="-62" b="0"/>
              </a:stretch>
            </a:blipFill>
          </p:spPr>
        </p:sp>
      </p:grpSp>
      <p:grpSp>
        <p:nvGrpSpPr>
          <p:cNvPr name="Group 11" id="11"/>
          <p:cNvGrpSpPr>
            <a:grpSpLocks noChangeAspect="true"/>
          </p:cNvGrpSpPr>
          <p:nvPr/>
        </p:nvGrpSpPr>
        <p:grpSpPr>
          <a:xfrm rot="0">
            <a:off x="9372154" y="1456581"/>
            <a:ext cx="3958381" cy="7482929"/>
            <a:chOff x="0" y="0"/>
            <a:chExt cx="5277842" cy="9977238"/>
          </a:xfrm>
        </p:grpSpPr>
        <p:sp>
          <p:nvSpPr>
            <p:cNvPr name="Freeform 12" id="12" descr="preencoded.png"/>
            <p:cNvSpPr/>
            <p:nvPr/>
          </p:nvSpPr>
          <p:spPr>
            <a:xfrm flipH="false" flipV="false" rot="0">
              <a:off x="0" y="0"/>
              <a:ext cx="5277866" cy="9977247"/>
            </a:xfrm>
            <a:custGeom>
              <a:avLst/>
              <a:gdLst/>
              <a:ahLst/>
              <a:cxnLst/>
              <a:rect r="r" b="b" t="t" l="l"/>
              <a:pathLst>
                <a:path h="9977247" w="5277866">
                  <a:moveTo>
                    <a:pt x="0" y="0"/>
                  </a:moveTo>
                  <a:lnTo>
                    <a:pt x="5277866" y="0"/>
                  </a:lnTo>
                  <a:lnTo>
                    <a:pt x="5277866" y="9977247"/>
                  </a:lnTo>
                  <a:lnTo>
                    <a:pt x="0" y="9977247"/>
                  </a:lnTo>
                  <a:lnTo>
                    <a:pt x="0" y="0"/>
                  </a:lnTo>
                  <a:close/>
                </a:path>
              </a:pathLst>
            </a:custGeom>
            <a:blipFill>
              <a:blip r:embed="rId5"/>
              <a:stretch>
                <a:fillRect l="-25" t="0" r="-25" b="0"/>
              </a:stretch>
            </a:blipFill>
          </p:spPr>
        </p:sp>
      </p:grpSp>
      <p:grpSp>
        <p:nvGrpSpPr>
          <p:cNvPr name="Group 13" id="13"/>
          <p:cNvGrpSpPr>
            <a:grpSpLocks noChangeAspect="true"/>
          </p:cNvGrpSpPr>
          <p:nvPr/>
        </p:nvGrpSpPr>
        <p:grpSpPr>
          <a:xfrm rot="0">
            <a:off x="13758267" y="1456581"/>
            <a:ext cx="2259806" cy="4679156"/>
            <a:chOff x="0" y="0"/>
            <a:chExt cx="3013075" cy="6238875"/>
          </a:xfrm>
        </p:grpSpPr>
        <p:sp>
          <p:nvSpPr>
            <p:cNvPr name="Freeform 14" id="14" descr="preencoded.png"/>
            <p:cNvSpPr/>
            <p:nvPr/>
          </p:nvSpPr>
          <p:spPr>
            <a:xfrm flipH="false" flipV="false" rot="0">
              <a:off x="0" y="0"/>
              <a:ext cx="3013075" cy="6238875"/>
            </a:xfrm>
            <a:custGeom>
              <a:avLst/>
              <a:gdLst/>
              <a:ahLst/>
              <a:cxnLst/>
              <a:rect r="r" b="b" t="t" l="l"/>
              <a:pathLst>
                <a:path h="6238875" w="3013075">
                  <a:moveTo>
                    <a:pt x="0" y="0"/>
                  </a:moveTo>
                  <a:lnTo>
                    <a:pt x="3013075" y="0"/>
                  </a:lnTo>
                  <a:lnTo>
                    <a:pt x="3013075" y="6238875"/>
                  </a:lnTo>
                  <a:lnTo>
                    <a:pt x="0" y="6238875"/>
                  </a:lnTo>
                  <a:lnTo>
                    <a:pt x="0" y="0"/>
                  </a:lnTo>
                  <a:close/>
                </a:path>
              </a:pathLst>
            </a:custGeom>
            <a:blipFill>
              <a:blip r:embed="rId6"/>
              <a:stretch>
                <a:fillRect l="0" t="-27" r="0" b="-27"/>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837010" y="1526232"/>
            <a:ext cx="3148310" cy="5598319"/>
            <a:chOff x="0" y="0"/>
            <a:chExt cx="4197747" cy="7464425"/>
          </a:xfrm>
        </p:grpSpPr>
        <p:sp>
          <p:nvSpPr>
            <p:cNvPr name="Freeform 7" id="7" descr="preencoded.png"/>
            <p:cNvSpPr/>
            <p:nvPr/>
          </p:nvSpPr>
          <p:spPr>
            <a:xfrm flipH="false" flipV="false" rot="0">
              <a:off x="0" y="0"/>
              <a:ext cx="4197731" cy="7464425"/>
            </a:xfrm>
            <a:custGeom>
              <a:avLst/>
              <a:gdLst/>
              <a:ahLst/>
              <a:cxnLst/>
              <a:rect r="r" b="b" t="t" l="l"/>
              <a:pathLst>
                <a:path h="7464425" w="4197731">
                  <a:moveTo>
                    <a:pt x="0" y="0"/>
                  </a:moveTo>
                  <a:lnTo>
                    <a:pt x="4197731" y="0"/>
                  </a:lnTo>
                  <a:lnTo>
                    <a:pt x="4197731" y="7464425"/>
                  </a:lnTo>
                  <a:lnTo>
                    <a:pt x="0" y="7464425"/>
                  </a:lnTo>
                  <a:lnTo>
                    <a:pt x="0" y="0"/>
                  </a:lnTo>
                  <a:close/>
                </a:path>
              </a:pathLst>
            </a:custGeom>
            <a:blipFill>
              <a:blip r:embed="rId3"/>
              <a:stretch>
                <a:fillRect l="-49" t="0" r="-49" b="0"/>
              </a:stretch>
            </a:blipFill>
          </p:spPr>
        </p:sp>
      </p:grpSp>
      <p:grpSp>
        <p:nvGrpSpPr>
          <p:cNvPr name="Group 8" id="8"/>
          <p:cNvGrpSpPr>
            <a:grpSpLocks noChangeAspect="true"/>
          </p:cNvGrpSpPr>
          <p:nvPr/>
        </p:nvGrpSpPr>
        <p:grpSpPr>
          <a:xfrm rot="0">
            <a:off x="6578352" y="928390"/>
            <a:ext cx="3766245" cy="6529090"/>
            <a:chOff x="0" y="0"/>
            <a:chExt cx="5021660" cy="8705453"/>
          </a:xfrm>
        </p:grpSpPr>
        <p:sp>
          <p:nvSpPr>
            <p:cNvPr name="Freeform 9" id="9" descr="preencoded.png"/>
            <p:cNvSpPr/>
            <p:nvPr/>
          </p:nvSpPr>
          <p:spPr>
            <a:xfrm flipH="false" flipV="false" rot="0">
              <a:off x="0" y="0"/>
              <a:ext cx="5021707" cy="8705469"/>
            </a:xfrm>
            <a:custGeom>
              <a:avLst/>
              <a:gdLst/>
              <a:ahLst/>
              <a:cxnLst/>
              <a:rect r="r" b="b" t="t" l="l"/>
              <a:pathLst>
                <a:path h="8705469" w="5021707">
                  <a:moveTo>
                    <a:pt x="0" y="0"/>
                  </a:moveTo>
                  <a:lnTo>
                    <a:pt x="5021707" y="0"/>
                  </a:lnTo>
                  <a:lnTo>
                    <a:pt x="5021707" y="8705469"/>
                  </a:lnTo>
                  <a:lnTo>
                    <a:pt x="0" y="8705469"/>
                  </a:lnTo>
                  <a:lnTo>
                    <a:pt x="0" y="0"/>
                  </a:lnTo>
                  <a:close/>
                </a:path>
              </a:pathLst>
            </a:custGeom>
            <a:blipFill>
              <a:blip r:embed="rId4"/>
              <a:stretch>
                <a:fillRect l="0" t="-17" r="0" b="-17"/>
              </a:stretch>
            </a:blipFill>
          </p:spPr>
        </p:sp>
      </p:grpSp>
      <p:grpSp>
        <p:nvGrpSpPr>
          <p:cNvPr name="Group 10" id="10"/>
          <p:cNvGrpSpPr>
            <a:grpSpLocks noChangeAspect="true"/>
          </p:cNvGrpSpPr>
          <p:nvPr/>
        </p:nvGrpSpPr>
        <p:grpSpPr>
          <a:xfrm rot="0">
            <a:off x="12319695" y="928390"/>
            <a:ext cx="4046190" cy="6528941"/>
            <a:chOff x="0" y="0"/>
            <a:chExt cx="5394920" cy="8705255"/>
          </a:xfrm>
        </p:grpSpPr>
        <p:sp>
          <p:nvSpPr>
            <p:cNvPr name="Freeform 11" id="11" descr="preencoded.png"/>
            <p:cNvSpPr/>
            <p:nvPr/>
          </p:nvSpPr>
          <p:spPr>
            <a:xfrm flipH="false" flipV="false" rot="0">
              <a:off x="0" y="0"/>
              <a:ext cx="5394960" cy="8705215"/>
            </a:xfrm>
            <a:custGeom>
              <a:avLst/>
              <a:gdLst/>
              <a:ahLst/>
              <a:cxnLst/>
              <a:rect r="r" b="b" t="t" l="l"/>
              <a:pathLst>
                <a:path h="8705215" w="5394960">
                  <a:moveTo>
                    <a:pt x="0" y="0"/>
                  </a:moveTo>
                  <a:lnTo>
                    <a:pt x="5394960" y="0"/>
                  </a:lnTo>
                  <a:lnTo>
                    <a:pt x="5394960" y="8705215"/>
                  </a:lnTo>
                  <a:lnTo>
                    <a:pt x="0" y="8705215"/>
                  </a:lnTo>
                  <a:lnTo>
                    <a:pt x="0" y="0"/>
                  </a:lnTo>
                  <a:close/>
                </a:path>
              </a:pathLst>
            </a:custGeom>
            <a:blipFill>
              <a:blip r:embed="rId5"/>
              <a:stretch>
                <a:fillRect l="-57" t="0" r="-56"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853380" y="946249"/>
            <a:ext cx="3699272" cy="6955482"/>
            <a:chOff x="0" y="0"/>
            <a:chExt cx="4932363" cy="9273977"/>
          </a:xfrm>
        </p:grpSpPr>
        <p:sp>
          <p:nvSpPr>
            <p:cNvPr name="Freeform 7" id="7" descr="preencoded.png"/>
            <p:cNvSpPr/>
            <p:nvPr/>
          </p:nvSpPr>
          <p:spPr>
            <a:xfrm flipH="false" flipV="false" rot="0">
              <a:off x="0" y="0"/>
              <a:ext cx="4932426" cy="9273921"/>
            </a:xfrm>
            <a:custGeom>
              <a:avLst/>
              <a:gdLst/>
              <a:ahLst/>
              <a:cxnLst/>
              <a:rect r="r" b="b" t="t" l="l"/>
              <a:pathLst>
                <a:path h="9273921" w="4932426">
                  <a:moveTo>
                    <a:pt x="0" y="0"/>
                  </a:moveTo>
                  <a:lnTo>
                    <a:pt x="4932426" y="0"/>
                  </a:lnTo>
                  <a:lnTo>
                    <a:pt x="4932426" y="9273921"/>
                  </a:lnTo>
                  <a:lnTo>
                    <a:pt x="0" y="9273921"/>
                  </a:lnTo>
                  <a:lnTo>
                    <a:pt x="0" y="0"/>
                  </a:lnTo>
                  <a:close/>
                </a:path>
              </a:pathLst>
            </a:custGeom>
            <a:blipFill>
              <a:blip r:embed="rId3"/>
              <a:stretch>
                <a:fillRect l="0" t="-32" r="1" b="-32"/>
              </a:stretch>
            </a:blipFill>
          </p:spPr>
        </p:sp>
      </p:grpSp>
      <p:grpSp>
        <p:nvGrpSpPr>
          <p:cNvPr name="Group 8" id="8"/>
          <p:cNvGrpSpPr>
            <a:grpSpLocks noChangeAspect="true"/>
          </p:cNvGrpSpPr>
          <p:nvPr/>
        </p:nvGrpSpPr>
        <p:grpSpPr>
          <a:xfrm rot="0">
            <a:off x="5156895" y="946249"/>
            <a:ext cx="3675609" cy="6657082"/>
            <a:chOff x="0" y="0"/>
            <a:chExt cx="4900812" cy="8876110"/>
          </a:xfrm>
        </p:grpSpPr>
        <p:sp>
          <p:nvSpPr>
            <p:cNvPr name="Freeform 9" id="9" descr="preencoded.png"/>
            <p:cNvSpPr/>
            <p:nvPr/>
          </p:nvSpPr>
          <p:spPr>
            <a:xfrm flipH="false" flipV="false" rot="0">
              <a:off x="0" y="0"/>
              <a:ext cx="4900803" cy="8876157"/>
            </a:xfrm>
            <a:custGeom>
              <a:avLst/>
              <a:gdLst/>
              <a:ahLst/>
              <a:cxnLst/>
              <a:rect r="r" b="b" t="t" l="l"/>
              <a:pathLst>
                <a:path h="8876157" w="4900803">
                  <a:moveTo>
                    <a:pt x="0" y="0"/>
                  </a:moveTo>
                  <a:lnTo>
                    <a:pt x="4900803" y="0"/>
                  </a:lnTo>
                  <a:lnTo>
                    <a:pt x="4900803" y="8876157"/>
                  </a:lnTo>
                  <a:lnTo>
                    <a:pt x="0" y="8876157"/>
                  </a:lnTo>
                  <a:lnTo>
                    <a:pt x="0" y="0"/>
                  </a:lnTo>
                  <a:close/>
                </a:path>
              </a:pathLst>
            </a:custGeom>
            <a:blipFill>
              <a:blip r:embed="rId4"/>
              <a:stretch>
                <a:fillRect l="-7" t="0" r="-7"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496044" y="351681"/>
            <a:ext cx="3544044" cy="481012"/>
          </a:xfrm>
          <a:prstGeom prst="rect">
            <a:avLst/>
          </a:prstGeom>
        </p:spPr>
        <p:txBody>
          <a:bodyPr anchor="t" rtlCol="false" tIns="0" lIns="0" bIns="0" rIns="0">
            <a:spAutoFit/>
          </a:bodyPr>
          <a:lstStyle/>
          <a:p>
            <a:pPr algn="l">
              <a:lnSpc>
                <a:spcPts val="3437"/>
              </a:lnSpc>
            </a:pPr>
            <a:r>
              <a:rPr lang="en-US" sz="2750" b="true">
                <a:solidFill>
                  <a:srgbClr val="333F70"/>
                </a:solidFill>
                <a:latin typeface="Arimo Bold"/>
                <a:ea typeface="Arimo Bold"/>
                <a:cs typeface="Arimo Bold"/>
                <a:sym typeface="Arimo Bold"/>
              </a:rPr>
              <a:t>UX Case Study:</a:t>
            </a:r>
          </a:p>
        </p:txBody>
      </p:sp>
      <p:grpSp>
        <p:nvGrpSpPr>
          <p:cNvPr name="Group 7" id="7"/>
          <p:cNvGrpSpPr>
            <a:grpSpLocks noChangeAspect="true"/>
          </p:cNvGrpSpPr>
          <p:nvPr/>
        </p:nvGrpSpPr>
        <p:grpSpPr>
          <a:xfrm rot="0">
            <a:off x="496044" y="1116211"/>
            <a:ext cx="3295799" cy="3343424"/>
            <a:chOff x="0" y="0"/>
            <a:chExt cx="4394398" cy="4457898"/>
          </a:xfrm>
        </p:grpSpPr>
        <p:sp>
          <p:nvSpPr>
            <p:cNvPr name="Freeform 8" id="8" descr="preencoded.png"/>
            <p:cNvSpPr/>
            <p:nvPr/>
          </p:nvSpPr>
          <p:spPr>
            <a:xfrm flipH="false" flipV="false" rot="0">
              <a:off x="0" y="0"/>
              <a:ext cx="4394454" cy="4457954"/>
            </a:xfrm>
            <a:custGeom>
              <a:avLst/>
              <a:gdLst/>
              <a:ahLst/>
              <a:cxnLst/>
              <a:rect r="r" b="b" t="t" l="l"/>
              <a:pathLst>
                <a:path h="4457954" w="4394454">
                  <a:moveTo>
                    <a:pt x="0" y="0"/>
                  </a:moveTo>
                  <a:lnTo>
                    <a:pt x="4394454" y="0"/>
                  </a:lnTo>
                  <a:lnTo>
                    <a:pt x="4394454" y="4457954"/>
                  </a:lnTo>
                  <a:lnTo>
                    <a:pt x="0" y="4457954"/>
                  </a:lnTo>
                  <a:lnTo>
                    <a:pt x="0" y="0"/>
                  </a:lnTo>
                  <a:close/>
                </a:path>
              </a:pathLst>
            </a:custGeom>
            <a:blipFill>
              <a:blip r:embed="rId3"/>
              <a:stretch>
                <a:fillRect l="0" t="0" r="1" b="1"/>
              </a:stretch>
            </a:blipFill>
          </p:spPr>
        </p:sp>
      </p:grpSp>
      <p:grpSp>
        <p:nvGrpSpPr>
          <p:cNvPr name="Group 9" id="9"/>
          <p:cNvGrpSpPr>
            <a:grpSpLocks noChangeAspect="true"/>
          </p:cNvGrpSpPr>
          <p:nvPr/>
        </p:nvGrpSpPr>
        <p:grpSpPr>
          <a:xfrm rot="0">
            <a:off x="496044" y="5005239"/>
            <a:ext cx="5652939" cy="4040238"/>
            <a:chOff x="0" y="0"/>
            <a:chExt cx="7537252" cy="5386983"/>
          </a:xfrm>
        </p:grpSpPr>
        <p:sp>
          <p:nvSpPr>
            <p:cNvPr name="Freeform 10" id="10" descr="preencoded.png"/>
            <p:cNvSpPr/>
            <p:nvPr/>
          </p:nvSpPr>
          <p:spPr>
            <a:xfrm flipH="false" flipV="false" rot="0">
              <a:off x="0" y="0"/>
              <a:ext cx="7537196" cy="5386959"/>
            </a:xfrm>
            <a:custGeom>
              <a:avLst/>
              <a:gdLst/>
              <a:ahLst/>
              <a:cxnLst/>
              <a:rect r="r" b="b" t="t" l="l"/>
              <a:pathLst>
                <a:path h="5386959" w="7537196">
                  <a:moveTo>
                    <a:pt x="0" y="0"/>
                  </a:moveTo>
                  <a:lnTo>
                    <a:pt x="7537196" y="0"/>
                  </a:lnTo>
                  <a:lnTo>
                    <a:pt x="7537196" y="5386959"/>
                  </a:lnTo>
                  <a:lnTo>
                    <a:pt x="0" y="5386959"/>
                  </a:lnTo>
                  <a:lnTo>
                    <a:pt x="0" y="0"/>
                  </a:lnTo>
                  <a:close/>
                </a:path>
              </a:pathLst>
            </a:custGeom>
            <a:blipFill>
              <a:blip r:embed="rId4"/>
              <a:stretch>
                <a:fillRect l="0" t="-20" r="0" b="-21"/>
              </a:stretch>
            </a:blipFill>
          </p:spPr>
        </p:sp>
      </p:grpSp>
      <p:sp>
        <p:nvSpPr>
          <p:cNvPr name="TextBox 11" id="11"/>
          <p:cNvSpPr txBox="true"/>
          <p:nvPr/>
        </p:nvSpPr>
        <p:spPr>
          <a:xfrm rot="0">
            <a:off x="496044" y="9552980"/>
            <a:ext cx="17295911" cy="264914"/>
          </a:xfrm>
          <a:prstGeom prst="rect">
            <a:avLst/>
          </a:prstGeom>
        </p:spPr>
        <p:txBody>
          <a:bodyPr anchor="t" rtlCol="false" tIns="0" lIns="0" bIns="0" rIns="0">
            <a:spAutoFit/>
          </a:bodyPr>
          <a:lstStyle/>
          <a:p>
            <a:pPr algn="l">
              <a:lnSpc>
                <a:spcPts val="1750"/>
              </a:lnSpc>
            </a:pPr>
            <a:r>
              <a:rPr lang="en-US" sz="1062" b="true">
                <a:solidFill>
                  <a:srgbClr val="333F70"/>
                </a:solidFill>
                <a:latin typeface="Open Sans Bold"/>
                <a:ea typeface="Open Sans Bold"/>
                <a:cs typeface="Open Sans Bold"/>
                <a:sym typeface="Open Sans Bold"/>
              </a:rPr>
              <a:t>Style Guide:</a:t>
            </a:r>
          </a:p>
        </p:txBody>
      </p:sp>
      <p:sp>
        <p:nvSpPr>
          <p:cNvPr name="TextBox 12" id="12"/>
          <p:cNvSpPr txBox="true"/>
          <p:nvPr/>
        </p:nvSpPr>
        <p:spPr>
          <a:xfrm rot="0">
            <a:off x="496044" y="9939189"/>
            <a:ext cx="17295911" cy="264914"/>
          </a:xfrm>
          <a:prstGeom prst="rect">
            <a:avLst/>
          </a:prstGeom>
        </p:spPr>
        <p:txBody>
          <a:bodyPr anchor="t" rtlCol="false" tIns="0" lIns="0" bIns="0" rIns="0">
            <a:spAutoFit/>
          </a:bodyPr>
          <a:lstStyle/>
          <a:p>
            <a:pPr algn="l">
              <a:lnSpc>
                <a:spcPts val="1750"/>
              </a:lnSpc>
            </a:pPr>
            <a:r>
              <a:rPr lang="en-US" b="true" sz="1062" i="true" u="sng">
                <a:solidFill>
                  <a:srgbClr val="333F70"/>
                </a:solidFill>
                <a:latin typeface="Open Sans Bold Italics"/>
                <a:ea typeface="Open Sans Bold Italics"/>
                <a:cs typeface="Open Sans Bold Italics"/>
                <a:sym typeface="Open Sans Bold Italics"/>
              </a:rPr>
              <a:t>1.Colors:</a:t>
            </a:r>
          </a:p>
        </p:txBody>
      </p:sp>
      <p:sp>
        <p:nvSpPr>
          <p:cNvPr name="TextBox 13" id="13"/>
          <p:cNvSpPr txBox="true"/>
          <p:nvPr/>
        </p:nvSpPr>
        <p:spPr>
          <a:xfrm rot="0">
            <a:off x="496044" y="10325397"/>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:Green (Sustainability)</a:t>
            </a:r>
          </a:p>
        </p:txBody>
      </p:sp>
      <p:sp>
        <p:nvSpPr>
          <p:cNvPr name="TextBox 14" id="14"/>
          <p:cNvSpPr txBox="true"/>
          <p:nvPr/>
        </p:nvSpPr>
        <p:spPr>
          <a:xfrm rot="0">
            <a:off x="496044" y="10601771"/>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White (Clean UI)</a:t>
            </a:r>
          </a:p>
        </p:txBody>
      </p:sp>
      <p:sp>
        <p:nvSpPr>
          <p:cNvPr name="TextBox 15" id="15"/>
          <p:cNvSpPr txBox="true"/>
          <p:nvPr/>
        </p:nvSpPr>
        <p:spPr>
          <a:xfrm rot="0">
            <a:off x="496044" y="10878145"/>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Yellow (Alerts)</a:t>
            </a:r>
          </a:p>
        </p:txBody>
      </p:sp>
      <p:sp>
        <p:nvSpPr>
          <p:cNvPr name="TextBox 16" id="16"/>
          <p:cNvSpPr txBox="true"/>
          <p:nvPr/>
        </p:nvSpPr>
        <p:spPr>
          <a:xfrm rot="0">
            <a:off x="496044" y="11264354"/>
            <a:ext cx="17295911" cy="264914"/>
          </a:xfrm>
          <a:prstGeom prst="rect">
            <a:avLst/>
          </a:prstGeom>
        </p:spPr>
        <p:txBody>
          <a:bodyPr anchor="t" rtlCol="false" tIns="0" lIns="0" bIns="0" rIns="0">
            <a:spAutoFit/>
          </a:bodyPr>
          <a:lstStyle/>
          <a:p>
            <a:pPr algn="l">
              <a:lnSpc>
                <a:spcPts val="1750"/>
              </a:lnSpc>
            </a:pPr>
            <a:r>
              <a:rPr lang="en-US" b="true" sz="1062" u="sng">
                <a:solidFill>
                  <a:srgbClr val="333F70"/>
                </a:solidFill>
                <a:latin typeface="Open Sans Bold"/>
                <a:ea typeface="Open Sans Bold"/>
                <a:cs typeface="Open Sans Bold"/>
                <a:sym typeface="Open Sans Bold"/>
              </a:rPr>
              <a:t>2. Typography:</a:t>
            </a:r>
          </a:p>
        </p:txBody>
      </p:sp>
      <p:sp>
        <p:nvSpPr>
          <p:cNvPr name="TextBox 17" id="17"/>
          <p:cNvSpPr txBox="true"/>
          <p:nvPr/>
        </p:nvSpPr>
        <p:spPr>
          <a:xfrm rot="0">
            <a:off x="496044" y="11650564"/>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Poppins/Inter</a:t>
            </a:r>
          </a:p>
        </p:txBody>
      </p:sp>
      <p:sp>
        <p:nvSpPr>
          <p:cNvPr name="TextBox 18" id="18"/>
          <p:cNvSpPr txBox="true"/>
          <p:nvPr/>
        </p:nvSpPr>
        <p:spPr>
          <a:xfrm rot="0">
            <a:off x="496044" y="12036772"/>
            <a:ext cx="17295911" cy="264914"/>
          </a:xfrm>
          <a:prstGeom prst="rect">
            <a:avLst/>
          </a:prstGeom>
        </p:spPr>
        <p:txBody>
          <a:bodyPr anchor="t" rtlCol="false" tIns="0" lIns="0" bIns="0" rIns="0">
            <a:spAutoFit/>
          </a:bodyPr>
          <a:lstStyle/>
          <a:p>
            <a:pPr algn="l">
              <a:lnSpc>
                <a:spcPts val="1750"/>
              </a:lnSpc>
            </a:pPr>
            <a:r>
              <a:rPr lang="en-US" b="true" sz="1062" u="sng">
                <a:solidFill>
                  <a:srgbClr val="333F70"/>
                </a:solidFill>
                <a:latin typeface="Open Sans Bold"/>
                <a:ea typeface="Open Sans Bold"/>
                <a:cs typeface="Open Sans Bold"/>
                <a:sym typeface="Open Sans Bold"/>
              </a:rPr>
              <a:t>3. Icons:</a:t>
            </a:r>
          </a:p>
        </p:txBody>
      </p:sp>
      <p:sp>
        <p:nvSpPr>
          <p:cNvPr name="TextBox 19" id="19"/>
          <p:cNvSpPr txBox="true"/>
          <p:nvPr/>
        </p:nvSpPr>
        <p:spPr>
          <a:xfrm rot="0">
            <a:off x="496044" y="12422981"/>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Minimal &amp; rounded</a:t>
            </a:r>
          </a:p>
        </p:txBody>
      </p:sp>
      <p:sp>
        <p:nvSpPr>
          <p:cNvPr name="TextBox 20" id="20"/>
          <p:cNvSpPr txBox="true"/>
          <p:nvPr/>
        </p:nvSpPr>
        <p:spPr>
          <a:xfrm rot="0">
            <a:off x="496044" y="12871847"/>
            <a:ext cx="3545384" cy="294383"/>
          </a:xfrm>
          <a:prstGeom prst="rect">
            <a:avLst/>
          </a:prstGeom>
        </p:spPr>
        <p:txBody>
          <a:bodyPr anchor="t" rtlCol="false" tIns="0" lIns="0" bIns="0" rIns="0">
            <a:spAutoFit/>
          </a:bodyPr>
          <a:lstStyle/>
          <a:p>
            <a:pPr algn="l">
              <a:lnSpc>
                <a:spcPts val="2062"/>
              </a:lnSpc>
            </a:pPr>
            <a:r>
              <a:rPr lang="en-US" sz="1625" b="true">
                <a:solidFill>
                  <a:srgbClr val="333F70"/>
                </a:solidFill>
                <a:latin typeface="Arimo Bold"/>
                <a:ea typeface="Arimo Bold"/>
                <a:cs typeface="Arimo Bold"/>
                <a:sym typeface="Arimo Bold"/>
              </a:rPr>
              <a:t>Iteration &amp; Improvements: </a:t>
            </a:r>
          </a:p>
        </p:txBody>
      </p:sp>
      <p:sp>
        <p:nvSpPr>
          <p:cNvPr name="TextBox 21" id="21"/>
          <p:cNvSpPr txBox="true"/>
          <p:nvPr/>
        </p:nvSpPr>
        <p:spPr>
          <a:xfrm rot="0">
            <a:off x="496044" y="13340655"/>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Improved color contrast for expiry warnings</a:t>
            </a:r>
          </a:p>
        </p:txBody>
      </p:sp>
      <p:sp>
        <p:nvSpPr>
          <p:cNvPr name="TextBox 22" id="22"/>
          <p:cNvSpPr txBox="true"/>
          <p:nvPr/>
        </p:nvSpPr>
        <p:spPr>
          <a:xfrm rot="0">
            <a:off x="496044" y="13617029"/>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Simplified navigation icons</a:t>
            </a:r>
          </a:p>
        </p:txBody>
      </p:sp>
      <p:sp>
        <p:nvSpPr>
          <p:cNvPr name="TextBox 23" id="23"/>
          <p:cNvSpPr txBox="true"/>
          <p:nvPr/>
        </p:nvSpPr>
        <p:spPr>
          <a:xfrm rot="0">
            <a:off x="496044" y="13893404"/>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Added "quick Add" for grocery items </a:t>
            </a:r>
          </a:p>
        </p:txBody>
      </p:sp>
      <p:sp>
        <p:nvSpPr>
          <p:cNvPr name="TextBox 24" id="24"/>
          <p:cNvSpPr txBox="true"/>
          <p:nvPr/>
        </p:nvSpPr>
        <p:spPr>
          <a:xfrm rot="0">
            <a:off x="496044" y="14342269"/>
            <a:ext cx="3064669" cy="294383"/>
          </a:xfrm>
          <a:prstGeom prst="rect">
            <a:avLst/>
          </a:prstGeom>
        </p:spPr>
        <p:txBody>
          <a:bodyPr anchor="t" rtlCol="false" tIns="0" lIns="0" bIns="0" rIns="0">
            <a:spAutoFit/>
          </a:bodyPr>
          <a:lstStyle/>
          <a:p>
            <a:pPr algn="l">
              <a:lnSpc>
                <a:spcPts val="2062"/>
              </a:lnSpc>
            </a:pPr>
            <a:r>
              <a:rPr lang="en-US" sz="1625" b="true">
                <a:solidFill>
                  <a:srgbClr val="333F70"/>
                </a:solidFill>
                <a:latin typeface="Arimo Bold"/>
                <a:ea typeface="Arimo Bold"/>
                <a:cs typeface="Arimo Bold"/>
                <a:sym typeface="Arimo Bold"/>
              </a:rPr>
              <a:t>Structure for Portfolio:</a:t>
            </a:r>
          </a:p>
        </p:txBody>
      </p:sp>
      <p:sp>
        <p:nvSpPr>
          <p:cNvPr name="TextBox 25" id="25"/>
          <p:cNvSpPr txBox="true"/>
          <p:nvPr/>
        </p:nvSpPr>
        <p:spPr>
          <a:xfrm rot="0">
            <a:off x="496044" y="14811078"/>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Cover: Smart Grocery Companion App</a:t>
            </a:r>
          </a:p>
        </p:txBody>
      </p:sp>
      <p:sp>
        <p:nvSpPr>
          <p:cNvPr name="TextBox 26" id="26"/>
          <p:cNvSpPr txBox="true"/>
          <p:nvPr/>
        </p:nvSpPr>
        <p:spPr>
          <a:xfrm rot="0">
            <a:off x="496044" y="15197286"/>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Tagline: "Save food , save the planet".</a:t>
            </a:r>
          </a:p>
        </p:txBody>
      </p:sp>
      <p:sp>
        <p:nvSpPr>
          <p:cNvPr name="TextBox 27" id="27"/>
          <p:cNvSpPr txBox="true"/>
          <p:nvPr/>
        </p:nvSpPr>
        <p:spPr>
          <a:xfrm rot="0">
            <a:off x="496044" y="15583495"/>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Sections: problem → Research → Persona → userflow → Wireframes → UI → Testing → Outcome</a:t>
            </a:r>
          </a:p>
        </p:txBody>
      </p:sp>
      <p:sp>
        <p:nvSpPr>
          <p:cNvPr name="TextBox 28" id="28"/>
          <p:cNvSpPr txBox="true"/>
          <p:nvPr/>
        </p:nvSpPr>
        <p:spPr>
          <a:xfrm rot="0">
            <a:off x="496044" y="15969704"/>
            <a:ext cx="17295911" cy="264914"/>
          </a:xfrm>
          <a:prstGeom prst="rect">
            <a:avLst/>
          </a:prstGeom>
        </p:spPr>
        <p:txBody>
          <a:bodyPr anchor="t" rtlCol="false" tIns="0" lIns="0" bIns="0" rIns="0">
            <a:spAutoFit/>
          </a:bodyPr>
          <a:lstStyle/>
          <a:p>
            <a:pPr algn="l">
              <a:lnSpc>
                <a:spcPts val="1750"/>
              </a:lnSpc>
            </a:pPr>
            <a:r>
              <a:rPr lang="en-US" sz="1062">
                <a:solidFill>
                  <a:srgbClr val="333F70"/>
                </a:solidFill>
                <a:latin typeface="Open Sans"/>
                <a:ea typeface="Open Sans"/>
                <a:cs typeface="Open Sans"/>
                <a:sym typeface="Open Sans"/>
              </a:rPr>
              <a:t>Tool Used: Figma / Figjam / Notation / Canva</a:t>
            </a:r>
          </a:p>
        </p:txBody>
      </p:sp>
      <p:sp>
        <p:nvSpPr>
          <p:cNvPr name="TextBox 29" id="29"/>
          <p:cNvSpPr txBox="true"/>
          <p:nvPr/>
        </p:nvSpPr>
        <p:spPr>
          <a:xfrm rot="0">
            <a:off x="496044" y="16418570"/>
            <a:ext cx="2126456" cy="294383"/>
          </a:xfrm>
          <a:prstGeom prst="rect">
            <a:avLst/>
          </a:prstGeom>
        </p:spPr>
        <p:txBody>
          <a:bodyPr anchor="t" rtlCol="false" tIns="0" lIns="0" bIns="0" rIns="0">
            <a:spAutoFit/>
          </a:bodyPr>
          <a:lstStyle/>
          <a:p>
            <a:pPr algn="l">
              <a:lnSpc>
                <a:spcPts val="2062"/>
              </a:lnSpc>
            </a:pPr>
            <a:r>
              <a:rPr lang="en-US" sz="1625" b="true">
                <a:solidFill>
                  <a:srgbClr val="333F70"/>
                </a:solidFill>
                <a:latin typeface="Arimo Bold"/>
                <a:ea typeface="Arimo Bold"/>
                <a:cs typeface="Arimo Bold"/>
                <a:sym typeface="Arimo Bold"/>
              </a:rPr>
              <a:t>Future Scope:</a:t>
            </a:r>
          </a:p>
        </p:txBody>
      </p:sp>
      <p:sp>
        <p:nvSpPr>
          <p:cNvPr name="TextBox 30" id="30"/>
          <p:cNvSpPr txBox="true"/>
          <p:nvPr/>
        </p:nvSpPr>
        <p:spPr>
          <a:xfrm rot="0">
            <a:off x="496044" y="16887379"/>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AI based meal recommendations</a:t>
            </a:r>
          </a:p>
        </p:txBody>
      </p:sp>
      <p:sp>
        <p:nvSpPr>
          <p:cNvPr name="TextBox 31" id="31"/>
          <p:cNvSpPr txBox="true"/>
          <p:nvPr/>
        </p:nvSpPr>
        <p:spPr>
          <a:xfrm rot="0">
            <a:off x="496044" y="17163752"/>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Integration with grocery stores for auto-list sync</a:t>
            </a:r>
          </a:p>
        </p:txBody>
      </p:sp>
      <p:sp>
        <p:nvSpPr>
          <p:cNvPr name="TextBox 32" id="32"/>
          <p:cNvSpPr txBox="true"/>
          <p:nvPr/>
        </p:nvSpPr>
        <p:spPr>
          <a:xfrm rot="0">
            <a:off x="496044" y="17440126"/>
            <a:ext cx="17295911" cy="264914"/>
          </a:xfrm>
          <a:prstGeom prst="rect">
            <a:avLst/>
          </a:prstGeom>
        </p:spPr>
        <p:txBody>
          <a:bodyPr anchor="t" rtlCol="false" tIns="0" lIns="0" bIns="0" rIns="0">
            <a:spAutoFit/>
          </a:bodyPr>
          <a:lstStyle/>
          <a:p>
            <a:pPr algn="l" marL="160238" indent="-80119" lvl="1">
              <a:lnSpc>
                <a:spcPts val="1750"/>
              </a:lnSpc>
              <a:buFont typeface="Arial"/>
              <a:buChar char="•"/>
            </a:pPr>
            <a:r>
              <a:rPr lang="en-US" sz="1062">
                <a:solidFill>
                  <a:srgbClr val="333F70"/>
                </a:solidFill>
                <a:latin typeface="Open Sans"/>
                <a:ea typeface="Open Sans"/>
                <a:cs typeface="Open Sans"/>
                <a:sym typeface="Open Sans"/>
              </a:rPr>
              <a:t>Family accounts with shared inventory</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992238" y="3679329"/>
            <a:ext cx="7088237" cy="943124"/>
          </a:xfrm>
          <a:prstGeom prst="rect">
            <a:avLst/>
          </a:prstGeom>
        </p:spPr>
        <p:txBody>
          <a:bodyPr anchor="t" rtlCol="false" tIns="0" lIns="0" bIns="0" rIns="0">
            <a:spAutoFit/>
          </a:bodyPr>
          <a:lstStyle/>
          <a:p>
            <a:pPr algn="l">
              <a:lnSpc>
                <a:spcPts val="6937"/>
              </a:lnSpc>
            </a:pPr>
            <a:r>
              <a:rPr lang="en-US" sz="5562" b="true">
                <a:solidFill>
                  <a:srgbClr val="333F70"/>
                </a:solidFill>
                <a:latin typeface="Arimo Bold"/>
                <a:ea typeface="Arimo Bold"/>
                <a:cs typeface="Arimo Bold"/>
                <a:sym typeface="Arimo Bold"/>
              </a:rPr>
              <a:t>Overview:</a:t>
            </a:r>
          </a:p>
        </p:txBody>
      </p:sp>
      <p:sp>
        <p:nvSpPr>
          <p:cNvPr name="TextBox 7" id="7"/>
          <p:cNvSpPr txBox="true"/>
          <p:nvPr/>
        </p:nvSpPr>
        <p:spPr>
          <a:xfrm rot="0">
            <a:off x="992237" y="5103762"/>
            <a:ext cx="16303526" cy="1309624"/>
          </a:xfrm>
          <a:prstGeom prst="rect">
            <a:avLst/>
          </a:prstGeom>
        </p:spPr>
        <p:txBody>
          <a:bodyPr anchor="t" rtlCol="false" tIns="0" lIns="0" bIns="0" rIns="0">
            <a:spAutoFit/>
          </a:bodyPr>
          <a:lstStyle/>
          <a:p>
            <a:pPr algn="l">
              <a:lnSpc>
                <a:spcPts val="3562"/>
              </a:lnSpc>
            </a:pPr>
            <a:r>
              <a:rPr lang="en-US" sz="2187" b="true">
                <a:solidFill>
                  <a:srgbClr val="333F70"/>
                </a:solidFill>
                <a:latin typeface="Open Sans Bold"/>
                <a:ea typeface="Open Sans Bold"/>
                <a:cs typeface="Open Sans Bold"/>
                <a:sym typeface="Open Sans Bold"/>
              </a:rPr>
              <a:t>This presentation outlines the product strategy,design process,and core features for 'Smart Grocery',a mobile application focused on drastically redusing household food waste. We aim to create a clear, practical,and highly enganging user experience that drives behaviour change and sustainablity.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707380" y="498722"/>
            <a:ext cx="13722846" cy="877888"/>
          </a:xfrm>
          <a:prstGeom prst="rect">
            <a:avLst/>
          </a:prstGeom>
        </p:spPr>
        <p:txBody>
          <a:bodyPr anchor="t" rtlCol="false" tIns="0" lIns="0" bIns="0" rIns="0">
            <a:spAutoFit/>
          </a:bodyPr>
          <a:lstStyle/>
          <a:p>
            <a:pPr algn="l">
              <a:lnSpc>
                <a:spcPts val="6812"/>
              </a:lnSpc>
            </a:pPr>
            <a:r>
              <a:rPr lang="en-US" sz="5437" b="true">
                <a:solidFill>
                  <a:srgbClr val="333F70"/>
                </a:solidFill>
                <a:latin typeface="Arimo Bold"/>
                <a:ea typeface="Arimo Bold"/>
                <a:cs typeface="Arimo Bold"/>
                <a:sym typeface="Arimo Bold"/>
              </a:rPr>
              <a:t>Defining the Problem &amp; Solution</a:t>
            </a:r>
          </a:p>
        </p:txBody>
      </p:sp>
      <p:grpSp>
        <p:nvGrpSpPr>
          <p:cNvPr name="Group 7" id="7"/>
          <p:cNvGrpSpPr/>
          <p:nvPr/>
        </p:nvGrpSpPr>
        <p:grpSpPr>
          <a:xfrm rot="0">
            <a:off x="707380" y="3715345"/>
            <a:ext cx="16873240" cy="28575"/>
            <a:chOff x="0" y="0"/>
            <a:chExt cx="22497653" cy="38100"/>
          </a:xfrm>
        </p:grpSpPr>
        <p:sp>
          <p:nvSpPr>
            <p:cNvPr name="Freeform 8" id="8"/>
            <p:cNvSpPr/>
            <p:nvPr/>
          </p:nvSpPr>
          <p:spPr>
            <a:xfrm flipH="false" flipV="false" rot="0">
              <a:off x="0" y="0"/>
              <a:ext cx="22497669" cy="38100"/>
            </a:xfrm>
            <a:custGeom>
              <a:avLst/>
              <a:gdLst/>
              <a:ahLst/>
              <a:cxnLst/>
              <a:rect r="r" b="b" t="t" l="l"/>
              <a:pathLst>
                <a:path h="38100" w="22497669">
                  <a:moveTo>
                    <a:pt x="0" y="19050"/>
                  </a:moveTo>
                  <a:cubicBezTo>
                    <a:pt x="0" y="8509"/>
                    <a:pt x="8509" y="0"/>
                    <a:pt x="19050" y="0"/>
                  </a:cubicBezTo>
                  <a:lnTo>
                    <a:pt x="22478619" y="0"/>
                  </a:lnTo>
                  <a:cubicBezTo>
                    <a:pt x="22489159" y="0"/>
                    <a:pt x="22497669" y="8509"/>
                    <a:pt x="22497669" y="19050"/>
                  </a:cubicBezTo>
                  <a:cubicBezTo>
                    <a:pt x="22497669" y="29591"/>
                    <a:pt x="22489159" y="38100"/>
                    <a:pt x="22478619" y="38100"/>
                  </a:cubicBezTo>
                  <a:lnTo>
                    <a:pt x="19050" y="38100"/>
                  </a:lnTo>
                  <a:cubicBezTo>
                    <a:pt x="8509" y="38100"/>
                    <a:pt x="0" y="29591"/>
                    <a:pt x="0" y="19050"/>
                  </a:cubicBezTo>
                  <a:close/>
                </a:path>
              </a:pathLst>
            </a:custGeom>
            <a:solidFill>
              <a:srgbClr val="BCDBD4"/>
            </a:solidFill>
          </p:spPr>
        </p:sp>
      </p:grpSp>
      <p:grpSp>
        <p:nvGrpSpPr>
          <p:cNvPr name="Group 9" id="9"/>
          <p:cNvGrpSpPr/>
          <p:nvPr/>
        </p:nvGrpSpPr>
        <p:grpSpPr>
          <a:xfrm rot="0">
            <a:off x="702618" y="1827014"/>
            <a:ext cx="8319790" cy="1893094"/>
            <a:chOff x="0" y="0"/>
            <a:chExt cx="11093053" cy="2524125"/>
          </a:xfrm>
        </p:grpSpPr>
        <p:sp>
          <p:nvSpPr>
            <p:cNvPr name="Freeform 10" id="10"/>
            <p:cNvSpPr/>
            <p:nvPr/>
          </p:nvSpPr>
          <p:spPr>
            <a:xfrm flipH="false" flipV="false" rot="0">
              <a:off x="6350" y="6350"/>
              <a:ext cx="11080369" cy="2511425"/>
            </a:xfrm>
            <a:custGeom>
              <a:avLst/>
              <a:gdLst/>
              <a:ahLst/>
              <a:cxnLst/>
              <a:rect r="r" b="b" t="t" l="l"/>
              <a:pathLst>
                <a:path h="2511425" w="11080369">
                  <a:moveTo>
                    <a:pt x="0" y="113157"/>
                  </a:moveTo>
                  <a:cubicBezTo>
                    <a:pt x="0" y="50673"/>
                    <a:pt x="50927" y="0"/>
                    <a:pt x="113665" y="0"/>
                  </a:cubicBezTo>
                  <a:lnTo>
                    <a:pt x="10966704" y="0"/>
                  </a:lnTo>
                  <a:cubicBezTo>
                    <a:pt x="11029442" y="0"/>
                    <a:pt x="11080369" y="50673"/>
                    <a:pt x="11080369" y="113157"/>
                  </a:cubicBezTo>
                  <a:lnTo>
                    <a:pt x="11080369" y="2398268"/>
                  </a:lnTo>
                  <a:cubicBezTo>
                    <a:pt x="11080369" y="2460752"/>
                    <a:pt x="11029442" y="2511425"/>
                    <a:pt x="10966704" y="2511425"/>
                  </a:cubicBezTo>
                  <a:lnTo>
                    <a:pt x="113665" y="2511425"/>
                  </a:lnTo>
                  <a:cubicBezTo>
                    <a:pt x="50927" y="2511425"/>
                    <a:pt x="0" y="2460752"/>
                    <a:pt x="0" y="2398268"/>
                  </a:cubicBezTo>
                  <a:close/>
                </a:path>
              </a:pathLst>
            </a:custGeom>
            <a:solidFill>
              <a:srgbClr val="D6F5EE"/>
            </a:solidFill>
          </p:spPr>
        </p:sp>
        <p:sp>
          <p:nvSpPr>
            <p:cNvPr name="Freeform 11" id="11"/>
            <p:cNvSpPr/>
            <p:nvPr/>
          </p:nvSpPr>
          <p:spPr>
            <a:xfrm flipH="false" flipV="false" rot="0">
              <a:off x="0" y="0"/>
              <a:ext cx="11093069" cy="2524125"/>
            </a:xfrm>
            <a:custGeom>
              <a:avLst/>
              <a:gdLst/>
              <a:ahLst/>
              <a:cxnLst/>
              <a:rect r="r" b="b" t="t" l="l"/>
              <a:pathLst>
                <a:path h="2524125" w="11093069">
                  <a:moveTo>
                    <a:pt x="0" y="119507"/>
                  </a:moveTo>
                  <a:cubicBezTo>
                    <a:pt x="0" y="53467"/>
                    <a:pt x="53721" y="0"/>
                    <a:pt x="120015" y="0"/>
                  </a:cubicBezTo>
                  <a:lnTo>
                    <a:pt x="10973054" y="0"/>
                  </a:lnTo>
                  <a:lnTo>
                    <a:pt x="10973054" y="6350"/>
                  </a:lnTo>
                  <a:lnTo>
                    <a:pt x="10973054" y="0"/>
                  </a:lnTo>
                  <a:cubicBezTo>
                    <a:pt x="11039348" y="0"/>
                    <a:pt x="11093069" y="53467"/>
                    <a:pt x="11093069" y="119507"/>
                  </a:cubicBezTo>
                  <a:lnTo>
                    <a:pt x="11086719" y="119507"/>
                  </a:lnTo>
                  <a:lnTo>
                    <a:pt x="11093069" y="119507"/>
                  </a:lnTo>
                  <a:lnTo>
                    <a:pt x="11093069" y="2404618"/>
                  </a:lnTo>
                  <a:lnTo>
                    <a:pt x="11086719" y="2404618"/>
                  </a:lnTo>
                  <a:lnTo>
                    <a:pt x="11093069" y="2404618"/>
                  </a:lnTo>
                  <a:cubicBezTo>
                    <a:pt x="11093069" y="2470658"/>
                    <a:pt x="11039348" y="2524125"/>
                    <a:pt x="10973054" y="2524125"/>
                  </a:cubicBezTo>
                  <a:lnTo>
                    <a:pt x="10973054" y="2517775"/>
                  </a:lnTo>
                  <a:lnTo>
                    <a:pt x="10973054" y="2524125"/>
                  </a:lnTo>
                  <a:lnTo>
                    <a:pt x="120015" y="2524125"/>
                  </a:lnTo>
                  <a:lnTo>
                    <a:pt x="120015" y="2517775"/>
                  </a:lnTo>
                  <a:lnTo>
                    <a:pt x="120015" y="2524125"/>
                  </a:lnTo>
                  <a:cubicBezTo>
                    <a:pt x="53721" y="2524125"/>
                    <a:pt x="0" y="2470658"/>
                    <a:pt x="0" y="2404618"/>
                  </a:cubicBezTo>
                  <a:lnTo>
                    <a:pt x="0" y="119507"/>
                  </a:lnTo>
                  <a:lnTo>
                    <a:pt x="6350" y="119507"/>
                  </a:lnTo>
                  <a:lnTo>
                    <a:pt x="0" y="119507"/>
                  </a:lnTo>
                  <a:moveTo>
                    <a:pt x="12700" y="119507"/>
                  </a:moveTo>
                  <a:lnTo>
                    <a:pt x="12700" y="2404618"/>
                  </a:lnTo>
                  <a:lnTo>
                    <a:pt x="6350" y="2404618"/>
                  </a:lnTo>
                  <a:lnTo>
                    <a:pt x="12700" y="2404618"/>
                  </a:lnTo>
                  <a:cubicBezTo>
                    <a:pt x="12700" y="2463546"/>
                    <a:pt x="60706" y="2511425"/>
                    <a:pt x="120015" y="2511425"/>
                  </a:cubicBezTo>
                  <a:lnTo>
                    <a:pt x="10973054" y="2511425"/>
                  </a:lnTo>
                  <a:cubicBezTo>
                    <a:pt x="11032363" y="2511425"/>
                    <a:pt x="11080369" y="2463546"/>
                    <a:pt x="11080369" y="2404618"/>
                  </a:cubicBezTo>
                  <a:lnTo>
                    <a:pt x="11080369" y="119507"/>
                  </a:lnTo>
                  <a:cubicBezTo>
                    <a:pt x="11080369" y="60579"/>
                    <a:pt x="11032363" y="12700"/>
                    <a:pt x="10973054" y="12700"/>
                  </a:cubicBezTo>
                  <a:lnTo>
                    <a:pt x="120015" y="12700"/>
                  </a:lnTo>
                  <a:lnTo>
                    <a:pt x="120015" y="6350"/>
                  </a:lnTo>
                  <a:lnTo>
                    <a:pt x="120015" y="12700"/>
                  </a:lnTo>
                  <a:cubicBezTo>
                    <a:pt x="60706" y="12700"/>
                    <a:pt x="12700" y="60579"/>
                    <a:pt x="12700" y="119507"/>
                  </a:cubicBezTo>
                  <a:close/>
                </a:path>
              </a:pathLst>
            </a:custGeom>
            <a:solidFill>
              <a:srgbClr val="BCDBD4"/>
            </a:solidFill>
          </p:spPr>
        </p:sp>
      </p:grpSp>
      <p:sp>
        <p:nvSpPr>
          <p:cNvPr name="TextBox 12" id="12"/>
          <p:cNvSpPr txBox="true"/>
          <p:nvPr/>
        </p:nvSpPr>
        <p:spPr>
          <a:xfrm rot="0">
            <a:off x="3346400" y="2024360"/>
            <a:ext cx="3032075" cy="397966"/>
          </a:xfrm>
          <a:prstGeom prst="rect">
            <a:avLst/>
          </a:prstGeom>
        </p:spPr>
        <p:txBody>
          <a:bodyPr anchor="t" rtlCol="false" tIns="0" lIns="0" bIns="0" rIns="0">
            <a:spAutoFit/>
          </a:bodyPr>
          <a:lstStyle/>
          <a:p>
            <a:pPr algn="ctr">
              <a:lnSpc>
                <a:spcPts val="2937"/>
              </a:lnSpc>
            </a:pPr>
            <a:r>
              <a:rPr lang="en-US" sz="2375" b="true">
                <a:solidFill>
                  <a:srgbClr val="333F70"/>
                </a:solidFill>
                <a:latin typeface="Arimo Bold"/>
                <a:ea typeface="Arimo Bold"/>
                <a:cs typeface="Arimo Bold"/>
                <a:sym typeface="Arimo Bold"/>
              </a:rPr>
              <a:t>The Problem</a:t>
            </a:r>
          </a:p>
        </p:txBody>
      </p:sp>
      <p:sp>
        <p:nvSpPr>
          <p:cNvPr name="TextBox 13" id="13"/>
          <p:cNvSpPr txBox="true"/>
          <p:nvPr/>
        </p:nvSpPr>
        <p:spPr>
          <a:xfrm rot="0">
            <a:off x="919014" y="2486322"/>
            <a:ext cx="7886997" cy="920814"/>
          </a:xfrm>
          <a:prstGeom prst="rect">
            <a:avLst/>
          </a:prstGeom>
        </p:spPr>
        <p:txBody>
          <a:bodyPr anchor="t" rtlCol="false" tIns="0" lIns="0" bIns="0" rIns="0">
            <a:spAutoFit/>
          </a:bodyPr>
          <a:lstStyle/>
          <a:p>
            <a:pPr algn="ctr">
              <a:lnSpc>
                <a:spcPts val="2499"/>
              </a:lnSpc>
            </a:pPr>
            <a:r>
              <a:rPr lang="en-US" sz="1562" b="true">
                <a:solidFill>
                  <a:srgbClr val="333F70"/>
                </a:solidFill>
                <a:latin typeface="Open Sans Bold"/>
                <a:ea typeface="Open Sans Bold"/>
                <a:cs typeface="Open Sans Bold"/>
                <a:sym typeface="Open Sans Bold"/>
              </a:rPr>
              <a:t>Over 1.3 billion tonnes of food are wasted globally each year. For users, this means financial loss, wasted resources, and contributing to climate change. Current solutions are often inconvenient or incomplete.</a:t>
            </a:r>
          </a:p>
        </p:txBody>
      </p:sp>
      <p:grpSp>
        <p:nvGrpSpPr>
          <p:cNvPr name="Group 14" id="14"/>
          <p:cNvGrpSpPr/>
          <p:nvPr/>
        </p:nvGrpSpPr>
        <p:grpSpPr>
          <a:xfrm rot="0">
            <a:off x="9270206" y="3743920"/>
            <a:ext cx="8310414" cy="1883569"/>
            <a:chOff x="0" y="0"/>
            <a:chExt cx="11080552" cy="2511425"/>
          </a:xfrm>
        </p:grpSpPr>
        <p:sp>
          <p:nvSpPr>
            <p:cNvPr name="Freeform 15" id="15"/>
            <p:cNvSpPr/>
            <p:nvPr/>
          </p:nvSpPr>
          <p:spPr>
            <a:xfrm flipH="false" flipV="false" rot="0">
              <a:off x="0" y="0"/>
              <a:ext cx="11080496" cy="2511425"/>
            </a:xfrm>
            <a:custGeom>
              <a:avLst/>
              <a:gdLst/>
              <a:ahLst/>
              <a:cxnLst/>
              <a:rect r="r" b="b" t="t" l="l"/>
              <a:pathLst>
                <a:path h="2511425" w="11080496">
                  <a:moveTo>
                    <a:pt x="0" y="0"/>
                  </a:moveTo>
                  <a:lnTo>
                    <a:pt x="11080496" y="0"/>
                  </a:lnTo>
                  <a:lnTo>
                    <a:pt x="11080496" y="2511425"/>
                  </a:lnTo>
                  <a:lnTo>
                    <a:pt x="0" y="2511425"/>
                  </a:lnTo>
                  <a:close/>
                </a:path>
              </a:pathLst>
            </a:custGeom>
            <a:solidFill>
              <a:srgbClr val="D6F5EE"/>
            </a:solidFill>
          </p:spPr>
        </p:sp>
      </p:grpSp>
      <p:sp>
        <p:nvSpPr>
          <p:cNvPr name="TextBox 16" id="16"/>
          <p:cNvSpPr txBox="true"/>
          <p:nvPr/>
        </p:nvSpPr>
        <p:spPr>
          <a:xfrm rot="0">
            <a:off x="11909375" y="3926979"/>
            <a:ext cx="3032075" cy="397966"/>
          </a:xfrm>
          <a:prstGeom prst="rect">
            <a:avLst/>
          </a:prstGeom>
        </p:spPr>
        <p:txBody>
          <a:bodyPr anchor="t" rtlCol="false" tIns="0" lIns="0" bIns="0" rIns="0">
            <a:spAutoFit/>
          </a:bodyPr>
          <a:lstStyle/>
          <a:p>
            <a:pPr algn="ctr">
              <a:lnSpc>
                <a:spcPts val="2937"/>
              </a:lnSpc>
            </a:pPr>
            <a:r>
              <a:rPr lang="en-US" sz="2375" b="true">
                <a:solidFill>
                  <a:srgbClr val="333F70"/>
                </a:solidFill>
                <a:latin typeface="Arimo Bold"/>
                <a:ea typeface="Arimo Bold"/>
                <a:cs typeface="Arimo Bold"/>
                <a:sym typeface="Arimo Bold"/>
              </a:rPr>
              <a:t>The Solution</a:t>
            </a:r>
          </a:p>
        </p:txBody>
      </p:sp>
      <p:sp>
        <p:nvSpPr>
          <p:cNvPr name="TextBox 17" id="17"/>
          <p:cNvSpPr txBox="true"/>
          <p:nvPr/>
        </p:nvSpPr>
        <p:spPr>
          <a:xfrm rot="0">
            <a:off x="9481840" y="4388941"/>
            <a:ext cx="7887146" cy="920814"/>
          </a:xfrm>
          <a:prstGeom prst="rect">
            <a:avLst/>
          </a:prstGeom>
        </p:spPr>
        <p:txBody>
          <a:bodyPr anchor="t" rtlCol="false" tIns="0" lIns="0" bIns="0" rIns="0">
            <a:spAutoFit/>
          </a:bodyPr>
          <a:lstStyle/>
          <a:p>
            <a:pPr algn="ctr">
              <a:lnSpc>
                <a:spcPts val="2499"/>
              </a:lnSpc>
            </a:pPr>
            <a:r>
              <a:rPr lang="en-US" sz="1562" b="true">
                <a:solidFill>
                  <a:srgbClr val="333F70"/>
                </a:solidFill>
                <a:latin typeface="Open Sans Bold"/>
                <a:ea typeface="Open Sans Bold"/>
                <a:cs typeface="Open Sans Bold"/>
                <a:sym typeface="Open Sans Bold"/>
              </a:rPr>
              <a:t>Smart Grocery digitises the entire food management process—from purchase planning to consumption tracking—to ensure users only buy what they need and use what they have before it expires.</a:t>
            </a:r>
          </a:p>
        </p:txBody>
      </p:sp>
      <p:sp>
        <p:nvSpPr>
          <p:cNvPr name="TextBox 18" id="18"/>
          <p:cNvSpPr txBox="true"/>
          <p:nvPr/>
        </p:nvSpPr>
        <p:spPr>
          <a:xfrm rot="0">
            <a:off x="707380" y="5863978"/>
            <a:ext cx="7823746" cy="543371"/>
          </a:xfrm>
          <a:prstGeom prst="rect">
            <a:avLst/>
          </a:prstGeom>
        </p:spPr>
        <p:txBody>
          <a:bodyPr anchor="t" rtlCol="false" tIns="0" lIns="0" bIns="0" rIns="0">
            <a:spAutoFit/>
          </a:bodyPr>
          <a:lstStyle/>
          <a:p>
            <a:pPr algn="l">
              <a:lnSpc>
                <a:spcPts val="3937"/>
              </a:lnSpc>
            </a:pPr>
            <a:r>
              <a:rPr lang="en-US" sz="3125" b="true">
                <a:solidFill>
                  <a:srgbClr val="333F70"/>
                </a:solidFill>
                <a:latin typeface="Arimo Bold"/>
                <a:ea typeface="Arimo Bold"/>
                <a:cs typeface="Arimo Bold"/>
                <a:sym typeface="Arimo Bold"/>
              </a:rPr>
              <a:t>Major Goals for Smart Grocery</a:t>
            </a:r>
          </a:p>
        </p:txBody>
      </p:sp>
      <p:grpSp>
        <p:nvGrpSpPr>
          <p:cNvPr name="Group 19" id="19"/>
          <p:cNvGrpSpPr/>
          <p:nvPr/>
        </p:nvGrpSpPr>
        <p:grpSpPr>
          <a:xfrm rot="0">
            <a:off x="1005780" y="7514184"/>
            <a:ext cx="5195888" cy="211634"/>
            <a:chOff x="0" y="0"/>
            <a:chExt cx="6927850" cy="282178"/>
          </a:xfrm>
        </p:grpSpPr>
        <p:sp>
          <p:nvSpPr>
            <p:cNvPr name="Freeform 20" id="20"/>
            <p:cNvSpPr/>
            <p:nvPr/>
          </p:nvSpPr>
          <p:spPr>
            <a:xfrm flipH="false" flipV="false" rot="0">
              <a:off x="6350" y="6350"/>
              <a:ext cx="6915150" cy="269494"/>
            </a:xfrm>
            <a:custGeom>
              <a:avLst/>
              <a:gdLst/>
              <a:ahLst/>
              <a:cxnLst/>
              <a:rect r="r" b="b" t="t" l="l"/>
              <a:pathLst>
                <a:path h="269494" w="6915150">
                  <a:moveTo>
                    <a:pt x="0" y="113157"/>
                  </a:moveTo>
                  <a:cubicBezTo>
                    <a:pt x="0" y="50673"/>
                    <a:pt x="52959" y="0"/>
                    <a:pt x="118364" y="0"/>
                  </a:cubicBezTo>
                  <a:lnTo>
                    <a:pt x="6796786" y="0"/>
                  </a:lnTo>
                  <a:cubicBezTo>
                    <a:pt x="6862191" y="0"/>
                    <a:pt x="6915150" y="50673"/>
                    <a:pt x="6915150" y="113157"/>
                  </a:cubicBezTo>
                  <a:lnTo>
                    <a:pt x="6915150" y="156210"/>
                  </a:lnTo>
                  <a:cubicBezTo>
                    <a:pt x="6915150" y="218694"/>
                    <a:pt x="6862191" y="269367"/>
                    <a:pt x="6796786" y="269367"/>
                  </a:cubicBezTo>
                  <a:lnTo>
                    <a:pt x="118364" y="269367"/>
                  </a:lnTo>
                  <a:cubicBezTo>
                    <a:pt x="52959" y="269494"/>
                    <a:pt x="0" y="218821"/>
                    <a:pt x="0" y="156337"/>
                  </a:cubicBezTo>
                  <a:close/>
                </a:path>
              </a:pathLst>
            </a:custGeom>
            <a:solidFill>
              <a:srgbClr val="D6F5EE"/>
            </a:solidFill>
          </p:spPr>
        </p:sp>
        <p:sp>
          <p:nvSpPr>
            <p:cNvPr name="Freeform 21" id="21"/>
            <p:cNvSpPr/>
            <p:nvPr/>
          </p:nvSpPr>
          <p:spPr>
            <a:xfrm flipH="false" flipV="false" rot="0">
              <a:off x="0" y="0"/>
              <a:ext cx="6927850" cy="282194"/>
            </a:xfrm>
            <a:custGeom>
              <a:avLst/>
              <a:gdLst/>
              <a:ahLst/>
              <a:cxnLst/>
              <a:rect r="r" b="b" t="t" l="l"/>
              <a:pathLst>
                <a:path h="282194" w="6927850">
                  <a:moveTo>
                    <a:pt x="0" y="119507"/>
                  </a:moveTo>
                  <a:cubicBezTo>
                    <a:pt x="0" y="53213"/>
                    <a:pt x="56134" y="0"/>
                    <a:pt x="124714" y="0"/>
                  </a:cubicBezTo>
                  <a:lnTo>
                    <a:pt x="6803136" y="0"/>
                  </a:lnTo>
                  <a:lnTo>
                    <a:pt x="6803136" y="6350"/>
                  </a:lnTo>
                  <a:lnTo>
                    <a:pt x="6803136" y="0"/>
                  </a:lnTo>
                  <a:cubicBezTo>
                    <a:pt x="6871716" y="0"/>
                    <a:pt x="6927850" y="53213"/>
                    <a:pt x="6927850" y="119507"/>
                  </a:cubicBezTo>
                  <a:lnTo>
                    <a:pt x="6921500" y="119507"/>
                  </a:lnTo>
                  <a:lnTo>
                    <a:pt x="6927850" y="119507"/>
                  </a:lnTo>
                  <a:lnTo>
                    <a:pt x="6927850" y="162560"/>
                  </a:lnTo>
                  <a:lnTo>
                    <a:pt x="6921500" y="162560"/>
                  </a:lnTo>
                  <a:lnTo>
                    <a:pt x="6927850" y="162560"/>
                  </a:lnTo>
                  <a:cubicBezTo>
                    <a:pt x="6927850" y="228854"/>
                    <a:pt x="6871716" y="282067"/>
                    <a:pt x="6803136" y="282067"/>
                  </a:cubicBezTo>
                  <a:lnTo>
                    <a:pt x="6803136" y="275717"/>
                  </a:lnTo>
                  <a:lnTo>
                    <a:pt x="6803136" y="282067"/>
                  </a:lnTo>
                  <a:lnTo>
                    <a:pt x="124714" y="282067"/>
                  </a:lnTo>
                  <a:lnTo>
                    <a:pt x="124714" y="275717"/>
                  </a:lnTo>
                  <a:lnTo>
                    <a:pt x="124714" y="282067"/>
                  </a:lnTo>
                  <a:cubicBezTo>
                    <a:pt x="56134" y="282194"/>
                    <a:pt x="0" y="228854"/>
                    <a:pt x="0" y="162687"/>
                  </a:cubicBezTo>
                  <a:lnTo>
                    <a:pt x="0" y="119507"/>
                  </a:lnTo>
                  <a:lnTo>
                    <a:pt x="6350" y="119507"/>
                  </a:lnTo>
                  <a:lnTo>
                    <a:pt x="0" y="119507"/>
                  </a:lnTo>
                  <a:moveTo>
                    <a:pt x="12700" y="119507"/>
                  </a:moveTo>
                  <a:lnTo>
                    <a:pt x="12700" y="162560"/>
                  </a:lnTo>
                  <a:lnTo>
                    <a:pt x="6350" y="162560"/>
                  </a:lnTo>
                  <a:lnTo>
                    <a:pt x="12700" y="162560"/>
                  </a:lnTo>
                  <a:cubicBezTo>
                    <a:pt x="12700" y="221361"/>
                    <a:pt x="62611" y="269367"/>
                    <a:pt x="124714" y="269367"/>
                  </a:cubicBezTo>
                  <a:lnTo>
                    <a:pt x="6803136" y="269367"/>
                  </a:lnTo>
                  <a:cubicBezTo>
                    <a:pt x="6865239" y="269367"/>
                    <a:pt x="6915150" y="221234"/>
                    <a:pt x="6915150" y="162560"/>
                  </a:cubicBezTo>
                  <a:lnTo>
                    <a:pt x="6915150" y="119507"/>
                  </a:lnTo>
                  <a:cubicBezTo>
                    <a:pt x="6915150" y="60706"/>
                    <a:pt x="6865239" y="12700"/>
                    <a:pt x="6803136" y="12700"/>
                  </a:cubicBezTo>
                  <a:lnTo>
                    <a:pt x="124714" y="12700"/>
                  </a:lnTo>
                  <a:lnTo>
                    <a:pt x="124714" y="6350"/>
                  </a:lnTo>
                  <a:lnTo>
                    <a:pt x="124714" y="12700"/>
                  </a:lnTo>
                  <a:cubicBezTo>
                    <a:pt x="62611" y="12700"/>
                    <a:pt x="12700" y="60833"/>
                    <a:pt x="12700" y="119507"/>
                  </a:cubicBezTo>
                  <a:close/>
                </a:path>
              </a:pathLst>
            </a:custGeom>
            <a:solidFill>
              <a:srgbClr val="BCDBD4"/>
            </a:solidFill>
          </p:spPr>
        </p:sp>
      </p:grpSp>
      <p:grpSp>
        <p:nvGrpSpPr>
          <p:cNvPr name="Group 22" id="22"/>
          <p:cNvGrpSpPr/>
          <p:nvPr/>
        </p:nvGrpSpPr>
        <p:grpSpPr>
          <a:xfrm rot="0">
            <a:off x="702618" y="7312075"/>
            <a:ext cx="615851" cy="615851"/>
            <a:chOff x="0" y="0"/>
            <a:chExt cx="821135" cy="821135"/>
          </a:xfrm>
        </p:grpSpPr>
        <p:sp>
          <p:nvSpPr>
            <p:cNvPr name="Freeform 23" id="23"/>
            <p:cNvSpPr/>
            <p:nvPr/>
          </p:nvSpPr>
          <p:spPr>
            <a:xfrm flipH="false" flipV="false" rot="0">
              <a:off x="6350" y="6350"/>
              <a:ext cx="808482" cy="808482"/>
            </a:xfrm>
            <a:custGeom>
              <a:avLst/>
              <a:gdLst/>
              <a:ahLst/>
              <a:cxnLst/>
              <a:rect r="r" b="b" t="t" l="l"/>
              <a:pathLst>
                <a:path h="808482" w="808482">
                  <a:moveTo>
                    <a:pt x="0" y="404241"/>
                  </a:moveTo>
                  <a:cubicBezTo>
                    <a:pt x="0" y="180975"/>
                    <a:pt x="180975" y="0"/>
                    <a:pt x="404241" y="0"/>
                  </a:cubicBezTo>
                  <a:cubicBezTo>
                    <a:pt x="627507" y="0"/>
                    <a:pt x="808482" y="180975"/>
                    <a:pt x="808482" y="404241"/>
                  </a:cubicBezTo>
                  <a:cubicBezTo>
                    <a:pt x="808482" y="627507"/>
                    <a:pt x="627507" y="808482"/>
                    <a:pt x="404241" y="808482"/>
                  </a:cubicBezTo>
                  <a:cubicBezTo>
                    <a:pt x="180975" y="808482"/>
                    <a:pt x="0" y="627507"/>
                    <a:pt x="0" y="404241"/>
                  </a:cubicBezTo>
                  <a:close/>
                </a:path>
              </a:pathLst>
            </a:custGeom>
            <a:solidFill>
              <a:srgbClr val="D6F5EE"/>
            </a:solidFill>
          </p:spPr>
        </p:sp>
        <p:sp>
          <p:nvSpPr>
            <p:cNvPr name="Freeform 24" id="24"/>
            <p:cNvSpPr/>
            <p:nvPr/>
          </p:nvSpPr>
          <p:spPr>
            <a:xfrm flipH="false" flipV="false" rot="0">
              <a:off x="0" y="0"/>
              <a:ext cx="821182" cy="821182"/>
            </a:xfrm>
            <a:custGeom>
              <a:avLst/>
              <a:gdLst/>
              <a:ahLst/>
              <a:cxnLst/>
              <a:rect r="r" b="b" t="t" l="l"/>
              <a:pathLst>
                <a:path h="821182" w="821182">
                  <a:moveTo>
                    <a:pt x="0" y="410591"/>
                  </a:moveTo>
                  <a:cubicBezTo>
                    <a:pt x="0" y="183769"/>
                    <a:pt x="183769" y="0"/>
                    <a:pt x="410591" y="0"/>
                  </a:cubicBezTo>
                  <a:cubicBezTo>
                    <a:pt x="414147" y="0"/>
                    <a:pt x="416941" y="2794"/>
                    <a:pt x="416941" y="6350"/>
                  </a:cubicBezTo>
                  <a:lnTo>
                    <a:pt x="410591" y="6350"/>
                  </a:lnTo>
                  <a:lnTo>
                    <a:pt x="410591" y="0"/>
                  </a:lnTo>
                  <a:lnTo>
                    <a:pt x="410591" y="6350"/>
                  </a:lnTo>
                  <a:lnTo>
                    <a:pt x="410591" y="0"/>
                  </a:lnTo>
                  <a:cubicBezTo>
                    <a:pt x="637286" y="0"/>
                    <a:pt x="821182" y="183769"/>
                    <a:pt x="821182" y="410591"/>
                  </a:cubicBezTo>
                  <a:cubicBezTo>
                    <a:pt x="821182" y="413512"/>
                    <a:pt x="819150" y="416052"/>
                    <a:pt x="816356" y="416814"/>
                  </a:cubicBezTo>
                  <a:lnTo>
                    <a:pt x="814832" y="410591"/>
                  </a:lnTo>
                  <a:lnTo>
                    <a:pt x="821182" y="410591"/>
                  </a:lnTo>
                  <a:cubicBezTo>
                    <a:pt x="821182" y="637286"/>
                    <a:pt x="637413" y="821182"/>
                    <a:pt x="410591" y="821182"/>
                  </a:cubicBezTo>
                  <a:lnTo>
                    <a:pt x="410591" y="814832"/>
                  </a:lnTo>
                  <a:lnTo>
                    <a:pt x="410591" y="821182"/>
                  </a:lnTo>
                  <a:cubicBezTo>
                    <a:pt x="183769" y="821182"/>
                    <a:pt x="0" y="637286"/>
                    <a:pt x="0" y="410591"/>
                  </a:cubicBezTo>
                  <a:lnTo>
                    <a:pt x="6350" y="410591"/>
                  </a:lnTo>
                  <a:lnTo>
                    <a:pt x="0" y="410591"/>
                  </a:lnTo>
                  <a:moveTo>
                    <a:pt x="12700" y="410591"/>
                  </a:moveTo>
                  <a:lnTo>
                    <a:pt x="6350" y="410591"/>
                  </a:lnTo>
                  <a:lnTo>
                    <a:pt x="12700" y="410591"/>
                  </a:lnTo>
                  <a:cubicBezTo>
                    <a:pt x="12700" y="630301"/>
                    <a:pt x="190881" y="808482"/>
                    <a:pt x="410591" y="808482"/>
                  </a:cubicBezTo>
                  <a:cubicBezTo>
                    <a:pt x="630301" y="808482"/>
                    <a:pt x="808482" y="630301"/>
                    <a:pt x="808482" y="410591"/>
                  </a:cubicBezTo>
                  <a:cubicBezTo>
                    <a:pt x="808482" y="407670"/>
                    <a:pt x="810514" y="405130"/>
                    <a:pt x="813308" y="404368"/>
                  </a:cubicBezTo>
                  <a:lnTo>
                    <a:pt x="814832" y="410591"/>
                  </a:lnTo>
                  <a:lnTo>
                    <a:pt x="808482" y="410591"/>
                  </a:lnTo>
                  <a:cubicBezTo>
                    <a:pt x="808482" y="190881"/>
                    <a:pt x="630301" y="12700"/>
                    <a:pt x="410591" y="12700"/>
                  </a:cubicBezTo>
                  <a:cubicBezTo>
                    <a:pt x="407035" y="12700"/>
                    <a:pt x="404241" y="9906"/>
                    <a:pt x="404241" y="6350"/>
                  </a:cubicBezTo>
                  <a:lnTo>
                    <a:pt x="410591" y="6350"/>
                  </a:lnTo>
                  <a:lnTo>
                    <a:pt x="410591" y="12700"/>
                  </a:lnTo>
                  <a:cubicBezTo>
                    <a:pt x="190881" y="12700"/>
                    <a:pt x="12700" y="190881"/>
                    <a:pt x="12700" y="410591"/>
                  </a:cubicBezTo>
                  <a:close/>
                </a:path>
              </a:pathLst>
            </a:custGeom>
            <a:solidFill>
              <a:srgbClr val="BCDBD4"/>
            </a:solidFill>
          </p:spPr>
        </p:sp>
      </p:grpSp>
      <p:grpSp>
        <p:nvGrpSpPr>
          <p:cNvPr name="Group 25" id="25"/>
          <p:cNvGrpSpPr>
            <a:grpSpLocks noChangeAspect="true"/>
          </p:cNvGrpSpPr>
          <p:nvPr/>
        </p:nvGrpSpPr>
        <p:grpSpPr>
          <a:xfrm rot="0">
            <a:off x="858888" y="7430541"/>
            <a:ext cx="303162" cy="378916"/>
            <a:chOff x="0" y="0"/>
            <a:chExt cx="404217" cy="505222"/>
          </a:xfrm>
        </p:grpSpPr>
        <p:sp>
          <p:nvSpPr>
            <p:cNvPr name="Freeform 26" id="26" descr="preencoded.png"/>
            <p:cNvSpPr/>
            <p:nvPr/>
          </p:nvSpPr>
          <p:spPr>
            <a:xfrm flipH="false" flipV="false" rot="0">
              <a:off x="0" y="0"/>
              <a:ext cx="404241" cy="505206"/>
            </a:xfrm>
            <a:custGeom>
              <a:avLst/>
              <a:gdLst/>
              <a:ahLst/>
              <a:cxnLst/>
              <a:rect r="r" b="b" t="t" l="l"/>
              <a:pathLst>
                <a:path h="505206" w="404241">
                  <a:moveTo>
                    <a:pt x="0" y="0"/>
                  </a:moveTo>
                  <a:lnTo>
                    <a:pt x="404241" y="0"/>
                  </a:lnTo>
                  <a:lnTo>
                    <a:pt x="404241" y="505206"/>
                  </a:lnTo>
                  <a:lnTo>
                    <a:pt x="0" y="505206"/>
                  </a:lnTo>
                  <a:lnTo>
                    <a:pt x="0" y="0"/>
                  </a:lnTo>
                  <a:close/>
                </a:path>
              </a:pathLst>
            </a:custGeom>
            <a:blipFill>
              <a:blip r:embed="rId3"/>
              <a:stretch>
                <a:fillRect l="0" t="-4" r="6" b="-7"/>
              </a:stretch>
            </a:blipFill>
          </p:spPr>
        </p:sp>
      </p:grpSp>
      <p:sp>
        <p:nvSpPr>
          <p:cNvPr name="TextBox 27" id="27"/>
          <p:cNvSpPr txBox="true"/>
          <p:nvPr/>
        </p:nvSpPr>
        <p:spPr>
          <a:xfrm rot="0">
            <a:off x="909489" y="8096696"/>
            <a:ext cx="3727698" cy="344389"/>
          </a:xfrm>
          <a:prstGeom prst="rect">
            <a:avLst/>
          </a:prstGeom>
        </p:spPr>
        <p:txBody>
          <a:bodyPr anchor="t" rtlCol="false" tIns="0" lIns="0" bIns="0" rIns="0">
            <a:spAutoFit/>
          </a:bodyPr>
          <a:lstStyle/>
          <a:p>
            <a:pPr algn="l">
              <a:lnSpc>
                <a:spcPts val="2437"/>
              </a:lnSpc>
            </a:pPr>
            <a:r>
              <a:rPr lang="en-US" sz="1937" b="true">
                <a:solidFill>
                  <a:srgbClr val="333F70"/>
                </a:solidFill>
                <a:latin typeface="Arimo Bold"/>
                <a:ea typeface="Arimo Bold"/>
                <a:cs typeface="Arimo Bold"/>
                <a:sym typeface="Arimo Bold"/>
              </a:rPr>
              <a:t>Maximise Cost Savings</a:t>
            </a:r>
          </a:p>
        </p:txBody>
      </p:sp>
      <p:sp>
        <p:nvSpPr>
          <p:cNvPr name="TextBox 28" id="28"/>
          <p:cNvSpPr txBox="true"/>
          <p:nvPr/>
        </p:nvSpPr>
        <p:spPr>
          <a:xfrm rot="0">
            <a:off x="909489" y="8505081"/>
            <a:ext cx="5085458" cy="920814"/>
          </a:xfrm>
          <a:prstGeom prst="rect">
            <a:avLst/>
          </a:prstGeom>
        </p:spPr>
        <p:txBody>
          <a:bodyPr anchor="t" rtlCol="false" tIns="0" lIns="0" bIns="0" rIns="0">
            <a:spAutoFit/>
          </a:bodyPr>
          <a:lstStyle/>
          <a:p>
            <a:pPr algn="l">
              <a:lnSpc>
                <a:spcPts val="2499"/>
              </a:lnSpc>
            </a:pPr>
            <a:r>
              <a:rPr lang="en-US" sz="1562" b="true">
                <a:solidFill>
                  <a:srgbClr val="333F70"/>
                </a:solidFill>
                <a:latin typeface="Open Sans Bold"/>
                <a:ea typeface="Open Sans Bold"/>
                <a:cs typeface="Open Sans Bold"/>
                <a:sym typeface="Open Sans Bold"/>
              </a:rPr>
              <a:t>Help users save an estimated 15-20% on weekly grocery spending by eliminating impulse buys and waste.</a:t>
            </a:r>
          </a:p>
        </p:txBody>
      </p:sp>
      <p:grpSp>
        <p:nvGrpSpPr>
          <p:cNvPr name="Group 29" id="29"/>
          <p:cNvGrpSpPr/>
          <p:nvPr/>
        </p:nvGrpSpPr>
        <p:grpSpPr>
          <a:xfrm rot="0">
            <a:off x="6697564" y="7211020"/>
            <a:ext cx="5195887" cy="211634"/>
            <a:chOff x="0" y="0"/>
            <a:chExt cx="6927850" cy="282178"/>
          </a:xfrm>
        </p:grpSpPr>
        <p:sp>
          <p:nvSpPr>
            <p:cNvPr name="Freeform 30" id="30"/>
            <p:cNvSpPr/>
            <p:nvPr/>
          </p:nvSpPr>
          <p:spPr>
            <a:xfrm flipH="false" flipV="false" rot="0">
              <a:off x="6350" y="6350"/>
              <a:ext cx="6915150" cy="269494"/>
            </a:xfrm>
            <a:custGeom>
              <a:avLst/>
              <a:gdLst/>
              <a:ahLst/>
              <a:cxnLst/>
              <a:rect r="r" b="b" t="t" l="l"/>
              <a:pathLst>
                <a:path h="269494" w="6915150">
                  <a:moveTo>
                    <a:pt x="0" y="113157"/>
                  </a:moveTo>
                  <a:cubicBezTo>
                    <a:pt x="0" y="50673"/>
                    <a:pt x="52959" y="0"/>
                    <a:pt x="118364" y="0"/>
                  </a:cubicBezTo>
                  <a:lnTo>
                    <a:pt x="6796786" y="0"/>
                  </a:lnTo>
                  <a:cubicBezTo>
                    <a:pt x="6862191" y="0"/>
                    <a:pt x="6915150" y="50673"/>
                    <a:pt x="6915150" y="113157"/>
                  </a:cubicBezTo>
                  <a:lnTo>
                    <a:pt x="6915150" y="156210"/>
                  </a:lnTo>
                  <a:cubicBezTo>
                    <a:pt x="6915150" y="218694"/>
                    <a:pt x="6862191" y="269367"/>
                    <a:pt x="6796786" y="269367"/>
                  </a:cubicBezTo>
                  <a:lnTo>
                    <a:pt x="118364" y="269367"/>
                  </a:lnTo>
                  <a:cubicBezTo>
                    <a:pt x="52959" y="269494"/>
                    <a:pt x="0" y="218821"/>
                    <a:pt x="0" y="156337"/>
                  </a:cubicBezTo>
                  <a:close/>
                </a:path>
              </a:pathLst>
            </a:custGeom>
            <a:solidFill>
              <a:srgbClr val="D6F5EE"/>
            </a:solidFill>
          </p:spPr>
        </p:sp>
        <p:sp>
          <p:nvSpPr>
            <p:cNvPr name="Freeform 31" id="31"/>
            <p:cNvSpPr/>
            <p:nvPr/>
          </p:nvSpPr>
          <p:spPr>
            <a:xfrm flipH="false" flipV="false" rot="0">
              <a:off x="0" y="0"/>
              <a:ext cx="6927850" cy="282194"/>
            </a:xfrm>
            <a:custGeom>
              <a:avLst/>
              <a:gdLst/>
              <a:ahLst/>
              <a:cxnLst/>
              <a:rect r="r" b="b" t="t" l="l"/>
              <a:pathLst>
                <a:path h="282194" w="6927850">
                  <a:moveTo>
                    <a:pt x="0" y="119507"/>
                  </a:moveTo>
                  <a:cubicBezTo>
                    <a:pt x="0" y="53213"/>
                    <a:pt x="56134" y="0"/>
                    <a:pt x="124714" y="0"/>
                  </a:cubicBezTo>
                  <a:lnTo>
                    <a:pt x="6803136" y="0"/>
                  </a:lnTo>
                  <a:lnTo>
                    <a:pt x="6803136" y="6350"/>
                  </a:lnTo>
                  <a:lnTo>
                    <a:pt x="6803136" y="0"/>
                  </a:lnTo>
                  <a:cubicBezTo>
                    <a:pt x="6871716" y="0"/>
                    <a:pt x="6927850" y="53213"/>
                    <a:pt x="6927850" y="119507"/>
                  </a:cubicBezTo>
                  <a:lnTo>
                    <a:pt x="6921500" y="119507"/>
                  </a:lnTo>
                  <a:lnTo>
                    <a:pt x="6927850" y="119507"/>
                  </a:lnTo>
                  <a:lnTo>
                    <a:pt x="6927850" y="162560"/>
                  </a:lnTo>
                  <a:lnTo>
                    <a:pt x="6921500" y="162560"/>
                  </a:lnTo>
                  <a:lnTo>
                    <a:pt x="6927850" y="162560"/>
                  </a:lnTo>
                  <a:cubicBezTo>
                    <a:pt x="6927850" y="228854"/>
                    <a:pt x="6871716" y="282067"/>
                    <a:pt x="6803136" y="282067"/>
                  </a:cubicBezTo>
                  <a:lnTo>
                    <a:pt x="6803136" y="275717"/>
                  </a:lnTo>
                  <a:lnTo>
                    <a:pt x="6803136" y="282067"/>
                  </a:lnTo>
                  <a:lnTo>
                    <a:pt x="124714" y="282067"/>
                  </a:lnTo>
                  <a:lnTo>
                    <a:pt x="124714" y="275717"/>
                  </a:lnTo>
                  <a:lnTo>
                    <a:pt x="124714" y="282067"/>
                  </a:lnTo>
                  <a:cubicBezTo>
                    <a:pt x="56134" y="282194"/>
                    <a:pt x="0" y="228854"/>
                    <a:pt x="0" y="162687"/>
                  </a:cubicBezTo>
                  <a:lnTo>
                    <a:pt x="0" y="119507"/>
                  </a:lnTo>
                  <a:lnTo>
                    <a:pt x="6350" y="119507"/>
                  </a:lnTo>
                  <a:lnTo>
                    <a:pt x="0" y="119507"/>
                  </a:lnTo>
                  <a:moveTo>
                    <a:pt x="12700" y="119507"/>
                  </a:moveTo>
                  <a:lnTo>
                    <a:pt x="12700" y="162560"/>
                  </a:lnTo>
                  <a:lnTo>
                    <a:pt x="6350" y="162560"/>
                  </a:lnTo>
                  <a:lnTo>
                    <a:pt x="12700" y="162560"/>
                  </a:lnTo>
                  <a:cubicBezTo>
                    <a:pt x="12700" y="221361"/>
                    <a:pt x="62611" y="269367"/>
                    <a:pt x="124714" y="269367"/>
                  </a:cubicBezTo>
                  <a:lnTo>
                    <a:pt x="6803136" y="269367"/>
                  </a:lnTo>
                  <a:cubicBezTo>
                    <a:pt x="6865239" y="269367"/>
                    <a:pt x="6915150" y="221234"/>
                    <a:pt x="6915150" y="162560"/>
                  </a:cubicBezTo>
                  <a:lnTo>
                    <a:pt x="6915150" y="119507"/>
                  </a:lnTo>
                  <a:cubicBezTo>
                    <a:pt x="6915150" y="60706"/>
                    <a:pt x="6865239" y="12700"/>
                    <a:pt x="6803136" y="12700"/>
                  </a:cubicBezTo>
                  <a:lnTo>
                    <a:pt x="124714" y="12700"/>
                  </a:lnTo>
                  <a:lnTo>
                    <a:pt x="124714" y="6350"/>
                  </a:lnTo>
                  <a:lnTo>
                    <a:pt x="124714" y="12700"/>
                  </a:lnTo>
                  <a:cubicBezTo>
                    <a:pt x="62611" y="12700"/>
                    <a:pt x="12700" y="60833"/>
                    <a:pt x="12700" y="119507"/>
                  </a:cubicBezTo>
                  <a:close/>
                </a:path>
              </a:pathLst>
            </a:custGeom>
            <a:solidFill>
              <a:srgbClr val="BCDBD4"/>
            </a:solidFill>
          </p:spPr>
        </p:sp>
      </p:grpSp>
      <p:grpSp>
        <p:nvGrpSpPr>
          <p:cNvPr name="Group 32" id="32"/>
          <p:cNvGrpSpPr/>
          <p:nvPr/>
        </p:nvGrpSpPr>
        <p:grpSpPr>
          <a:xfrm rot="0">
            <a:off x="6394400" y="7008911"/>
            <a:ext cx="615851" cy="615851"/>
            <a:chOff x="0" y="0"/>
            <a:chExt cx="821135" cy="821135"/>
          </a:xfrm>
        </p:grpSpPr>
        <p:sp>
          <p:nvSpPr>
            <p:cNvPr name="Freeform 33" id="33"/>
            <p:cNvSpPr/>
            <p:nvPr/>
          </p:nvSpPr>
          <p:spPr>
            <a:xfrm flipH="false" flipV="false" rot="0">
              <a:off x="6350" y="6350"/>
              <a:ext cx="808482" cy="808482"/>
            </a:xfrm>
            <a:custGeom>
              <a:avLst/>
              <a:gdLst/>
              <a:ahLst/>
              <a:cxnLst/>
              <a:rect r="r" b="b" t="t" l="l"/>
              <a:pathLst>
                <a:path h="808482" w="808482">
                  <a:moveTo>
                    <a:pt x="0" y="404241"/>
                  </a:moveTo>
                  <a:cubicBezTo>
                    <a:pt x="0" y="180975"/>
                    <a:pt x="180975" y="0"/>
                    <a:pt x="404241" y="0"/>
                  </a:cubicBezTo>
                  <a:cubicBezTo>
                    <a:pt x="627507" y="0"/>
                    <a:pt x="808482" y="180975"/>
                    <a:pt x="808482" y="404241"/>
                  </a:cubicBezTo>
                  <a:cubicBezTo>
                    <a:pt x="808482" y="627507"/>
                    <a:pt x="627507" y="808482"/>
                    <a:pt x="404241" y="808482"/>
                  </a:cubicBezTo>
                  <a:cubicBezTo>
                    <a:pt x="180975" y="808482"/>
                    <a:pt x="0" y="627507"/>
                    <a:pt x="0" y="404241"/>
                  </a:cubicBezTo>
                  <a:close/>
                </a:path>
              </a:pathLst>
            </a:custGeom>
            <a:solidFill>
              <a:srgbClr val="D6F5EE"/>
            </a:solidFill>
          </p:spPr>
        </p:sp>
        <p:sp>
          <p:nvSpPr>
            <p:cNvPr name="Freeform 34" id="34"/>
            <p:cNvSpPr/>
            <p:nvPr/>
          </p:nvSpPr>
          <p:spPr>
            <a:xfrm flipH="false" flipV="false" rot="0">
              <a:off x="0" y="0"/>
              <a:ext cx="821182" cy="821182"/>
            </a:xfrm>
            <a:custGeom>
              <a:avLst/>
              <a:gdLst/>
              <a:ahLst/>
              <a:cxnLst/>
              <a:rect r="r" b="b" t="t" l="l"/>
              <a:pathLst>
                <a:path h="821182" w="821182">
                  <a:moveTo>
                    <a:pt x="0" y="410591"/>
                  </a:moveTo>
                  <a:cubicBezTo>
                    <a:pt x="0" y="183769"/>
                    <a:pt x="183769" y="0"/>
                    <a:pt x="410591" y="0"/>
                  </a:cubicBezTo>
                  <a:cubicBezTo>
                    <a:pt x="414147" y="0"/>
                    <a:pt x="416941" y="2794"/>
                    <a:pt x="416941" y="6350"/>
                  </a:cubicBezTo>
                  <a:lnTo>
                    <a:pt x="410591" y="6350"/>
                  </a:lnTo>
                  <a:lnTo>
                    <a:pt x="410591" y="0"/>
                  </a:lnTo>
                  <a:lnTo>
                    <a:pt x="410591" y="6350"/>
                  </a:lnTo>
                  <a:lnTo>
                    <a:pt x="410591" y="0"/>
                  </a:lnTo>
                  <a:cubicBezTo>
                    <a:pt x="637286" y="0"/>
                    <a:pt x="821182" y="183769"/>
                    <a:pt x="821182" y="410591"/>
                  </a:cubicBezTo>
                  <a:cubicBezTo>
                    <a:pt x="821182" y="413512"/>
                    <a:pt x="819150" y="416052"/>
                    <a:pt x="816356" y="416814"/>
                  </a:cubicBezTo>
                  <a:lnTo>
                    <a:pt x="814832" y="410591"/>
                  </a:lnTo>
                  <a:lnTo>
                    <a:pt x="821182" y="410591"/>
                  </a:lnTo>
                  <a:cubicBezTo>
                    <a:pt x="821182" y="637286"/>
                    <a:pt x="637413" y="821182"/>
                    <a:pt x="410591" y="821182"/>
                  </a:cubicBezTo>
                  <a:lnTo>
                    <a:pt x="410591" y="814832"/>
                  </a:lnTo>
                  <a:lnTo>
                    <a:pt x="410591" y="821182"/>
                  </a:lnTo>
                  <a:cubicBezTo>
                    <a:pt x="183769" y="821182"/>
                    <a:pt x="0" y="637286"/>
                    <a:pt x="0" y="410591"/>
                  </a:cubicBezTo>
                  <a:lnTo>
                    <a:pt x="6350" y="410591"/>
                  </a:lnTo>
                  <a:lnTo>
                    <a:pt x="0" y="410591"/>
                  </a:lnTo>
                  <a:moveTo>
                    <a:pt x="12700" y="410591"/>
                  </a:moveTo>
                  <a:lnTo>
                    <a:pt x="6350" y="410591"/>
                  </a:lnTo>
                  <a:lnTo>
                    <a:pt x="12700" y="410591"/>
                  </a:lnTo>
                  <a:cubicBezTo>
                    <a:pt x="12700" y="630301"/>
                    <a:pt x="190881" y="808482"/>
                    <a:pt x="410591" y="808482"/>
                  </a:cubicBezTo>
                  <a:cubicBezTo>
                    <a:pt x="630301" y="808482"/>
                    <a:pt x="808482" y="630301"/>
                    <a:pt x="808482" y="410591"/>
                  </a:cubicBezTo>
                  <a:cubicBezTo>
                    <a:pt x="808482" y="407670"/>
                    <a:pt x="810514" y="405130"/>
                    <a:pt x="813308" y="404368"/>
                  </a:cubicBezTo>
                  <a:lnTo>
                    <a:pt x="814832" y="410591"/>
                  </a:lnTo>
                  <a:lnTo>
                    <a:pt x="808482" y="410591"/>
                  </a:lnTo>
                  <a:cubicBezTo>
                    <a:pt x="808482" y="190881"/>
                    <a:pt x="630301" y="12700"/>
                    <a:pt x="410591" y="12700"/>
                  </a:cubicBezTo>
                  <a:cubicBezTo>
                    <a:pt x="407035" y="12700"/>
                    <a:pt x="404241" y="9906"/>
                    <a:pt x="404241" y="6350"/>
                  </a:cubicBezTo>
                  <a:lnTo>
                    <a:pt x="410591" y="6350"/>
                  </a:lnTo>
                  <a:lnTo>
                    <a:pt x="410591" y="12700"/>
                  </a:lnTo>
                  <a:cubicBezTo>
                    <a:pt x="190881" y="12700"/>
                    <a:pt x="12700" y="190881"/>
                    <a:pt x="12700" y="410591"/>
                  </a:cubicBezTo>
                  <a:close/>
                </a:path>
              </a:pathLst>
            </a:custGeom>
            <a:solidFill>
              <a:srgbClr val="BCDBD4"/>
            </a:solidFill>
          </p:spPr>
        </p:sp>
      </p:grpSp>
      <p:grpSp>
        <p:nvGrpSpPr>
          <p:cNvPr name="Group 35" id="35"/>
          <p:cNvGrpSpPr>
            <a:grpSpLocks noChangeAspect="true"/>
          </p:cNvGrpSpPr>
          <p:nvPr/>
        </p:nvGrpSpPr>
        <p:grpSpPr>
          <a:xfrm rot="0">
            <a:off x="6550670" y="7127379"/>
            <a:ext cx="303163" cy="378916"/>
            <a:chOff x="0" y="0"/>
            <a:chExt cx="404217" cy="505222"/>
          </a:xfrm>
        </p:grpSpPr>
        <p:sp>
          <p:nvSpPr>
            <p:cNvPr name="Freeform 36" id="36" descr="preencoded.png"/>
            <p:cNvSpPr/>
            <p:nvPr/>
          </p:nvSpPr>
          <p:spPr>
            <a:xfrm flipH="false" flipV="false" rot="0">
              <a:off x="0" y="0"/>
              <a:ext cx="404241" cy="505206"/>
            </a:xfrm>
            <a:custGeom>
              <a:avLst/>
              <a:gdLst/>
              <a:ahLst/>
              <a:cxnLst/>
              <a:rect r="r" b="b" t="t" l="l"/>
              <a:pathLst>
                <a:path h="505206" w="404241">
                  <a:moveTo>
                    <a:pt x="0" y="0"/>
                  </a:moveTo>
                  <a:lnTo>
                    <a:pt x="404241" y="0"/>
                  </a:lnTo>
                  <a:lnTo>
                    <a:pt x="404241" y="505206"/>
                  </a:lnTo>
                  <a:lnTo>
                    <a:pt x="0" y="505206"/>
                  </a:lnTo>
                  <a:lnTo>
                    <a:pt x="0" y="0"/>
                  </a:lnTo>
                  <a:close/>
                </a:path>
              </a:pathLst>
            </a:custGeom>
            <a:blipFill>
              <a:blip r:embed="rId4"/>
              <a:stretch>
                <a:fillRect l="0" t="-4" r="6" b="-7"/>
              </a:stretch>
            </a:blipFill>
          </p:spPr>
        </p:sp>
      </p:grpSp>
      <p:sp>
        <p:nvSpPr>
          <p:cNvPr name="TextBox 37" id="37"/>
          <p:cNvSpPr txBox="true"/>
          <p:nvPr/>
        </p:nvSpPr>
        <p:spPr>
          <a:xfrm rot="0">
            <a:off x="6601271" y="7793534"/>
            <a:ext cx="5085458" cy="660201"/>
          </a:xfrm>
          <a:prstGeom prst="rect">
            <a:avLst/>
          </a:prstGeom>
        </p:spPr>
        <p:txBody>
          <a:bodyPr anchor="t" rtlCol="false" tIns="0" lIns="0" bIns="0" rIns="0">
            <a:spAutoFit/>
          </a:bodyPr>
          <a:lstStyle/>
          <a:p>
            <a:pPr algn="l">
              <a:lnSpc>
                <a:spcPts val="2437"/>
              </a:lnSpc>
            </a:pPr>
            <a:r>
              <a:rPr lang="en-US" sz="1937" b="true">
                <a:solidFill>
                  <a:srgbClr val="333F70"/>
                </a:solidFill>
                <a:latin typeface="Arimo Bold"/>
                <a:ea typeface="Arimo Bold"/>
                <a:cs typeface="Arimo Bold"/>
                <a:sym typeface="Arimo Bold"/>
              </a:rPr>
              <a:t>Simplify Inventory Management</a:t>
            </a:r>
          </a:p>
        </p:txBody>
      </p:sp>
      <p:sp>
        <p:nvSpPr>
          <p:cNvPr name="TextBox 38" id="38"/>
          <p:cNvSpPr txBox="true"/>
          <p:nvPr/>
        </p:nvSpPr>
        <p:spPr>
          <a:xfrm rot="0">
            <a:off x="6601271" y="8517731"/>
            <a:ext cx="5085458" cy="606468"/>
          </a:xfrm>
          <a:prstGeom prst="rect">
            <a:avLst/>
          </a:prstGeom>
        </p:spPr>
        <p:txBody>
          <a:bodyPr anchor="t" rtlCol="false" tIns="0" lIns="0" bIns="0" rIns="0">
            <a:spAutoFit/>
          </a:bodyPr>
          <a:lstStyle/>
          <a:p>
            <a:pPr algn="l">
              <a:lnSpc>
                <a:spcPts val="2499"/>
              </a:lnSpc>
            </a:pPr>
            <a:r>
              <a:rPr lang="en-US" sz="1562" b="true">
                <a:solidFill>
                  <a:srgbClr val="333F70"/>
                </a:solidFill>
                <a:latin typeface="Open Sans Bold"/>
                <a:ea typeface="Open Sans Bold"/>
                <a:cs typeface="Open Sans Bold"/>
                <a:sym typeface="Open Sans Bold"/>
              </a:rPr>
              <a:t>Provide effortless tracking of pantry and fridge contents, including automatic expiry alerts.</a:t>
            </a:r>
          </a:p>
        </p:txBody>
      </p:sp>
      <p:grpSp>
        <p:nvGrpSpPr>
          <p:cNvPr name="Group 39" id="39"/>
          <p:cNvGrpSpPr/>
          <p:nvPr/>
        </p:nvGrpSpPr>
        <p:grpSpPr>
          <a:xfrm rot="0">
            <a:off x="12389346" y="6907858"/>
            <a:ext cx="5195888" cy="211634"/>
            <a:chOff x="0" y="0"/>
            <a:chExt cx="6927850" cy="282178"/>
          </a:xfrm>
        </p:grpSpPr>
        <p:sp>
          <p:nvSpPr>
            <p:cNvPr name="Freeform 40" id="40"/>
            <p:cNvSpPr/>
            <p:nvPr/>
          </p:nvSpPr>
          <p:spPr>
            <a:xfrm flipH="false" flipV="false" rot="0">
              <a:off x="6350" y="6350"/>
              <a:ext cx="6915150" cy="269494"/>
            </a:xfrm>
            <a:custGeom>
              <a:avLst/>
              <a:gdLst/>
              <a:ahLst/>
              <a:cxnLst/>
              <a:rect r="r" b="b" t="t" l="l"/>
              <a:pathLst>
                <a:path h="269494" w="6915150">
                  <a:moveTo>
                    <a:pt x="0" y="113157"/>
                  </a:moveTo>
                  <a:cubicBezTo>
                    <a:pt x="0" y="50673"/>
                    <a:pt x="52959" y="0"/>
                    <a:pt x="118364" y="0"/>
                  </a:cubicBezTo>
                  <a:lnTo>
                    <a:pt x="6796786" y="0"/>
                  </a:lnTo>
                  <a:cubicBezTo>
                    <a:pt x="6862191" y="0"/>
                    <a:pt x="6915150" y="50673"/>
                    <a:pt x="6915150" y="113157"/>
                  </a:cubicBezTo>
                  <a:lnTo>
                    <a:pt x="6915150" y="156210"/>
                  </a:lnTo>
                  <a:cubicBezTo>
                    <a:pt x="6915150" y="218694"/>
                    <a:pt x="6862191" y="269367"/>
                    <a:pt x="6796786" y="269367"/>
                  </a:cubicBezTo>
                  <a:lnTo>
                    <a:pt x="118364" y="269367"/>
                  </a:lnTo>
                  <a:cubicBezTo>
                    <a:pt x="52959" y="269494"/>
                    <a:pt x="0" y="218821"/>
                    <a:pt x="0" y="156337"/>
                  </a:cubicBezTo>
                  <a:close/>
                </a:path>
              </a:pathLst>
            </a:custGeom>
            <a:solidFill>
              <a:srgbClr val="D6F5EE"/>
            </a:solidFill>
          </p:spPr>
        </p:sp>
        <p:sp>
          <p:nvSpPr>
            <p:cNvPr name="Freeform 41" id="41"/>
            <p:cNvSpPr/>
            <p:nvPr/>
          </p:nvSpPr>
          <p:spPr>
            <a:xfrm flipH="false" flipV="false" rot="0">
              <a:off x="0" y="0"/>
              <a:ext cx="6927850" cy="282194"/>
            </a:xfrm>
            <a:custGeom>
              <a:avLst/>
              <a:gdLst/>
              <a:ahLst/>
              <a:cxnLst/>
              <a:rect r="r" b="b" t="t" l="l"/>
              <a:pathLst>
                <a:path h="282194" w="6927850">
                  <a:moveTo>
                    <a:pt x="0" y="119507"/>
                  </a:moveTo>
                  <a:cubicBezTo>
                    <a:pt x="0" y="53213"/>
                    <a:pt x="56134" y="0"/>
                    <a:pt x="124714" y="0"/>
                  </a:cubicBezTo>
                  <a:lnTo>
                    <a:pt x="6803136" y="0"/>
                  </a:lnTo>
                  <a:lnTo>
                    <a:pt x="6803136" y="6350"/>
                  </a:lnTo>
                  <a:lnTo>
                    <a:pt x="6803136" y="0"/>
                  </a:lnTo>
                  <a:cubicBezTo>
                    <a:pt x="6871716" y="0"/>
                    <a:pt x="6927850" y="53213"/>
                    <a:pt x="6927850" y="119507"/>
                  </a:cubicBezTo>
                  <a:lnTo>
                    <a:pt x="6921500" y="119507"/>
                  </a:lnTo>
                  <a:lnTo>
                    <a:pt x="6927850" y="119507"/>
                  </a:lnTo>
                  <a:lnTo>
                    <a:pt x="6927850" y="162560"/>
                  </a:lnTo>
                  <a:lnTo>
                    <a:pt x="6921500" y="162560"/>
                  </a:lnTo>
                  <a:lnTo>
                    <a:pt x="6927850" y="162560"/>
                  </a:lnTo>
                  <a:cubicBezTo>
                    <a:pt x="6927850" y="228854"/>
                    <a:pt x="6871716" y="282067"/>
                    <a:pt x="6803136" y="282067"/>
                  </a:cubicBezTo>
                  <a:lnTo>
                    <a:pt x="6803136" y="275717"/>
                  </a:lnTo>
                  <a:lnTo>
                    <a:pt x="6803136" y="282067"/>
                  </a:lnTo>
                  <a:lnTo>
                    <a:pt x="124714" y="282067"/>
                  </a:lnTo>
                  <a:lnTo>
                    <a:pt x="124714" y="275717"/>
                  </a:lnTo>
                  <a:lnTo>
                    <a:pt x="124714" y="282067"/>
                  </a:lnTo>
                  <a:cubicBezTo>
                    <a:pt x="56134" y="282194"/>
                    <a:pt x="0" y="228854"/>
                    <a:pt x="0" y="162687"/>
                  </a:cubicBezTo>
                  <a:lnTo>
                    <a:pt x="0" y="119507"/>
                  </a:lnTo>
                  <a:lnTo>
                    <a:pt x="6350" y="119507"/>
                  </a:lnTo>
                  <a:lnTo>
                    <a:pt x="0" y="119507"/>
                  </a:lnTo>
                  <a:moveTo>
                    <a:pt x="12700" y="119507"/>
                  </a:moveTo>
                  <a:lnTo>
                    <a:pt x="12700" y="162560"/>
                  </a:lnTo>
                  <a:lnTo>
                    <a:pt x="6350" y="162560"/>
                  </a:lnTo>
                  <a:lnTo>
                    <a:pt x="12700" y="162560"/>
                  </a:lnTo>
                  <a:cubicBezTo>
                    <a:pt x="12700" y="221361"/>
                    <a:pt x="62611" y="269367"/>
                    <a:pt x="124714" y="269367"/>
                  </a:cubicBezTo>
                  <a:lnTo>
                    <a:pt x="6803136" y="269367"/>
                  </a:lnTo>
                  <a:cubicBezTo>
                    <a:pt x="6865239" y="269367"/>
                    <a:pt x="6915150" y="221234"/>
                    <a:pt x="6915150" y="162560"/>
                  </a:cubicBezTo>
                  <a:lnTo>
                    <a:pt x="6915150" y="119507"/>
                  </a:lnTo>
                  <a:cubicBezTo>
                    <a:pt x="6915150" y="60706"/>
                    <a:pt x="6865239" y="12700"/>
                    <a:pt x="6803136" y="12700"/>
                  </a:cubicBezTo>
                  <a:lnTo>
                    <a:pt x="124714" y="12700"/>
                  </a:lnTo>
                  <a:lnTo>
                    <a:pt x="124714" y="6350"/>
                  </a:lnTo>
                  <a:lnTo>
                    <a:pt x="124714" y="12700"/>
                  </a:lnTo>
                  <a:cubicBezTo>
                    <a:pt x="62611" y="12700"/>
                    <a:pt x="12700" y="60833"/>
                    <a:pt x="12700" y="119507"/>
                  </a:cubicBezTo>
                  <a:close/>
                </a:path>
              </a:pathLst>
            </a:custGeom>
            <a:solidFill>
              <a:srgbClr val="BCDBD4"/>
            </a:solidFill>
          </p:spPr>
        </p:sp>
      </p:grpSp>
      <p:grpSp>
        <p:nvGrpSpPr>
          <p:cNvPr name="Group 42" id="42"/>
          <p:cNvGrpSpPr/>
          <p:nvPr/>
        </p:nvGrpSpPr>
        <p:grpSpPr>
          <a:xfrm rot="0">
            <a:off x="12086184" y="6705749"/>
            <a:ext cx="615851" cy="615851"/>
            <a:chOff x="0" y="0"/>
            <a:chExt cx="821135" cy="821135"/>
          </a:xfrm>
        </p:grpSpPr>
        <p:sp>
          <p:nvSpPr>
            <p:cNvPr name="Freeform 43" id="43"/>
            <p:cNvSpPr/>
            <p:nvPr/>
          </p:nvSpPr>
          <p:spPr>
            <a:xfrm flipH="false" flipV="false" rot="0">
              <a:off x="6350" y="6350"/>
              <a:ext cx="808482" cy="808482"/>
            </a:xfrm>
            <a:custGeom>
              <a:avLst/>
              <a:gdLst/>
              <a:ahLst/>
              <a:cxnLst/>
              <a:rect r="r" b="b" t="t" l="l"/>
              <a:pathLst>
                <a:path h="808482" w="808482">
                  <a:moveTo>
                    <a:pt x="0" y="404241"/>
                  </a:moveTo>
                  <a:cubicBezTo>
                    <a:pt x="0" y="180975"/>
                    <a:pt x="180975" y="0"/>
                    <a:pt x="404241" y="0"/>
                  </a:cubicBezTo>
                  <a:cubicBezTo>
                    <a:pt x="627507" y="0"/>
                    <a:pt x="808482" y="180975"/>
                    <a:pt x="808482" y="404241"/>
                  </a:cubicBezTo>
                  <a:cubicBezTo>
                    <a:pt x="808482" y="627507"/>
                    <a:pt x="627507" y="808482"/>
                    <a:pt x="404241" y="808482"/>
                  </a:cubicBezTo>
                  <a:cubicBezTo>
                    <a:pt x="180975" y="808482"/>
                    <a:pt x="0" y="627507"/>
                    <a:pt x="0" y="404241"/>
                  </a:cubicBezTo>
                  <a:close/>
                </a:path>
              </a:pathLst>
            </a:custGeom>
            <a:solidFill>
              <a:srgbClr val="D6F5EE"/>
            </a:solidFill>
          </p:spPr>
        </p:sp>
        <p:sp>
          <p:nvSpPr>
            <p:cNvPr name="Freeform 44" id="44"/>
            <p:cNvSpPr/>
            <p:nvPr/>
          </p:nvSpPr>
          <p:spPr>
            <a:xfrm flipH="false" flipV="false" rot="0">
              <a:off x="0" y="0"/>
              <a:ext cx="821182" cy="821182"/>
            </a:xfrm>
            <a:custGeom>
              <a:avLst/>
              <a:gdLst/>
              <a:ahLst/>
              <a:cxnLst/>
              <a:rect r="r" b="b" t="t" l="l"/>
              <a:pathLst>
                <a:path h="821182" w="821182">
                  <a:moveTo>
                    <a:pt x="0" y="410591"/>
                  </a:moveTo>
                  <a:cubicBezTo>
                    <a:pt x="0" y="183769"/>
                    <a:pt x="183769" y="0"/>
                    <a:pt x="410591" y="0"/>
                  </a:cubicBezTo>
                  <a:cubicBezTo>
                    <a:pt x="414147" y="0"/>
                    <a:pt x="416941" y="2794"/>
                    <a:pt x="416941" y="6350"/>
                  </a:cubicBezTo>
                  <a:lnTo>
                    <a:pt x="410591" y="6350"/>
                  </a:lnTo>
                  <a:lnTo>
                    <a:pt x="410591" y="0"/>
                  </a:lnTo>
                  <a:lnTo>
                    <a:pt x="410591" y="6350"/>
                  </a:lnTo>
                  <a:lnTo>
                    <a:pt x="410591" y="0"/>
                  </a:lnTo>
                  <a:cubicBezTo>
                    <a:pt x="637286" y="0"/>
                    <a:pt x="821182" y="183769"/>
                    <a:pt x="821182" y="410591"/>
                  </a:cubicBezTo>
                  <a:cubicBezTo>
                    <a:pt x="821182" y="413512"/>
                    <a:pt x="819150" y="416052"/>
                    <a:pt x="816356" y="416814"/>
                  </a:cubicBezTo>
                  <a:lnTo>
                    <a:pt x="814832" y="410591"/>
                  </a:lnTo>
                  <a:lnTo>
                    <a:pt x="821182" y="410591"/>
                  </a:lnTo>
                  <a:cubicBezTo>
                    <a:pt x="821182" y="637286"/>
                    <a:pt x="637413" y="821182"/>
                    <a:pt x="410591" y="821182"/>
                  </a:cubicBezTo>
                  <a:lnTo>
                    <a:pt x="410591" y="814832"/>
                  </a:lnTo>
                  <a:lnTo>
                    <a:pt x="410591" y="821182"/>
                  </a:lnTo>
                  <a:cubicBezTo>
                    <a:pt x="183769" y="821182"/>
                    <a:pt x="0" y="637286"/>
                    <a:pt x="0" y="410591"/>
                  </a:cubicBezTo>
                  <a:lnTo>
                    <a:pt x="6350" y="410591"/>
                  </a:lnTo>
                  <a:lnTo>
                    <a:pt x="0" y="410591"/>
                  </a:lnTo>
                  <a:moveTo>
                    <a:pt x="12700" y="410591"/>
                  </a:moveTo>
                  <a:lnTo>
                    <a:pt x="6350" y="410591"/>
                  </a:lnTo>
                  <a:lnTo>
                    <a:pt x="12700" y="410591"/>
                  </a:lnTo>
                  <a:cubicBezTo>
                    <a:pt x="12700" y="630301"/>
                    <a:pt x="190881" y="808482"/>
                    <a:pt x="410591" y="808482"/>
                  </a:cubicBezTo>
                  <a:cubicBezTo>
                    <a:pt x="630301" y="808482"/>
                    <a:pt x="808482" y="630301"/>
                    <a:pt x="808482" y="410591"/>
                  </a:cubicBezTo>
                  <a:cubicBezTo>
                    <a:pt x="808482" y="407670"/>
                    <a:pt x="810514" y="405130"/>
                    <a:pt x="813308" y="404368"/>
                  </a:cubicBezTo>
                  <a:lnTo>
                    <a:pt x="814832" y="410591"/>
                  </a:lnTo>
                  <a:lnTo>
                    <a:pt x="808482" y="410591"/>
                  </a:lnTo>
                  <a:cubicBezTo>
                    <a:pt x="808482" y="190881"/>
                    <a:pt x="630301" y="12700"/>
                    <a:pt x="410591" y="12700"/>
                  </a:cubicBezTo>
                  <a:cubicBezTo>
                    <a:pt x="407035" y="12700"/>
                    <a:pt x="404241" y="9906"/>
                    <a:pt x="404241" y="6350"/>
                  </a:cubicBezTo>
                  <a:lnTo>
                    <a:pt x="410591" y="6350"/>
                  </a:lnTo>
                  <a:lnTo>
                    <a:pt x="410591" y="12700"/>
                  </a:lnTo>
                  <a:cubicBezTo>
                    <a:pt x="190881" y="12700"/>
                    <a:pt x="12700" y="190881"/>
                    <a:pt x="12700" y="410591"/>
                  </a:cubicBezTo>
                  <a:close/>
                </a:path>
              </a:pathLst>
            </a:custGeom>
            <a:solidFill>
              <a:srgbClr val="BCDBD4"/>
            </a:solidFill>
          </p:spPr>
        </p:sp>
      </p:grpSp>
      <p:grpSp>
        <p:nvGrpSpPr>
          <p:cNvPr name="Group 45" id="45"/>
          <p:cNvGrpSpPr>
            <a:grpSpLocks noChangeAspect="true"/>
          </p:cNvGrpSpPr>
          <p:nvPr/>
        </p:nvGrpSpPr>
        <p:grpSpPr>
          <a:xfrm rot="0">
            <a:off x="12242452" y="6824216"/>
            <a:ext cx="303162" cy="378916"/>
            <a:chOff x="0" y="0"/>
            <a:chExt cx="404217" cy="505222"/>
          </a:xfrm>
        </p:grpSpPr>
        <p:sp>
          <p:nvSpPr>
            <p:cNvPr name="Freeform 46" id="46" descr="preencoded.png"/>
            <p:cNvSpPr/>
            <p:nvPr/>
          </p:nvSpPr>
          <p:spPr>
            <a:xfrm flipH="false" flipV="false" rot="0">
              <a:off x="0" y="0"/>
              <a:ext cx="404241" cy="505206"/>
            </a:xfrm>
            <a:custGeom>
              <a:avLst/>
              <a:gdLst/>
              <a:ahLst/>
              <a:cxnLst/>
              <a:rect r="r" b="b" t="t" l="l"/>
              <a:pathLst>
                <a:path h="505206" w="404241">
                  <a:moveTo>
                    <a:pt x="0" y="0"/>
                  </a:moveTo>
                  <a:lnTo>
                    <a:pt x="404241" y="0"/>
                  </a:lnTo>
                  <a:lnTo>
                    <a:pt x="404241" y="505206"/>
                  </a:lnTo>
                  <a:lnTo>
                    <a:pt x="0" y="505206"/>
                  </a:lnTo>
                  <a:lnTo>
                    <a:pt x="0" y="0"/>
                  </a:lnTo>
                  <a:close/>
                </a:path>
              </a:pathLst>
            </a:custGeom>
            <a:blipFill>
              <a:blip r:embed="rId5"/>
              <a:stretch>
                <a:fillRect l="0" t="-4" r="6" b="-7"/>
              </a:stretch>
            </a:blipFill>
          </p:spPr>
        </p:sp>
      </p:grpSp>
      <p:sp>
        <p:nvSpPr>
          <p:cNvPr name="TextBox 47" id="47"/>
          <p:cNvSpPr txBox="true"/>
          <p:nvPr/>
        </p:nvSpPr>
        <p:spPr>
          <a:xfrm rot="0">
            <a:off x="12293054" y="7490371"/>
            <a:ext cx="3670846" cy="344389"/>
          </a:xfrm>
          <a:prstGeom prst="rect">
            <a:avLst/>
          </a:prstGeom>
        </p:spPr>
        <p:txBody>
          <a:bodyPr anchor="t" rtlCol="false" tIns="0" lIns="0" bIns="0" rIns="0">
            <a:spAutoFit/>
          </a:bodyPr>
          <a:lstStyle/>
          <a:p>
            <a:pPr algn="l">
              <a:lnSpc>
                <a:spcPts val="2437"/>
              </a:lnSpc>
            </a:pPr>
            <a:r>
              <a:rPr lang="en-US" sz="1937" b="true">
                <a:solidFill>
                  <a:srgbClr val="333F70"/>
                </a:solidFill>
                <a:latin typeface="Arimo Bold"/>
                <a:ea typeface="Arimo Bold"/>
                <a:cs typeface="Arimo Bold"/>
                <a:sym typeface="Arimo Bold"/>
              </a:rPr>
              <a:t>Promote Sustainability</a:t>
            </a:r>
          </a:p>
        </p:txBody>
      </p:sp>
      <p:sp>
        <p:nvSpPr>
          <p:cNvPr name="TextBox 48" id="48"/>
          <p:cNvSpPr txBox="true"/>
          <p:nvPr/>
        </p:nvSpPr>
        <p:spPr>
          <a:xfrm rot="0">
            <a:off x="12293054" y="7898755"/>
            <a:ext cx="5085457" cy="920814"/>
          </a:xfrm>
          <a:prstGeom prst="rect">
            <a:avLst/>
          </a:prstGeom>
        </p:spPr>
        <p:txBody>
          <a:bodyPr anchor="t" rtlCol="false" tIns="0" lIns="0" bIns="0" rIns="0">
            <a:spAutoFit/>
          </a:bodyPr>
          <a:lstStyle/>
          <a:p>
            <a:pPr algn="l">
              <a:lnSpc>
                <a:spcPts val="2499"/>
              </a:lnSpc>
            </a:pPr>
            <a:r>
              <a:rPr lang="en-US" sz="1562" b="true">
                <a:solidFill>
                  <a:srgbClr val="333F70"/>
                </a:solidFill>
                <a:latin typeface="Open Sans Bold"/>
                <a:ea typeface="Open Sans Bold"/>
                <a:cs typeface="Open Sans Bold"/>
                <a:sym typeface="Open Sans Bold"/>
              </a:rPr>
              <a:t>Establish the app as a leading tool for environmentally conscious consumers to reduce their carbon footprint.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607367" y="439042"/>
            <a:ext cx="8194476" cy="580281"/>
          </a:xfrm>
          <a:prstGeom prst="rect">
            <a:avLst/>
          </a:prstGeom>
        </p:spPr>
        <p:txBody>
          <a:bodyPr anchor="t" rtlCol="false" tIns="0" lIns="0" bIns="0" rIns="0">
            <a:spAutoFit/>
          </a:bodyPr>
          <a:lstStyle/>
          <a:p>
            <a:pPr algn="l">
              <a:lnSpc>
                <a:spcPts val="4249"/>
              </a:lnSpc>
            </a:pPr>
            <a:r>
              <a:rPr lang="en-US" sz="3374" b="true">
                <a:solidFill>
                  <a:srgbClr val="333F70"/>
                </a:solidFill>
                <a:latin typeface="Arimo Bold"/>
                <a:ea typeface="Arimo Bold"/>
                <a:cs typeface="Arimo Bold"/>
                <a:sym typeface="Arimo Bold"/>
              </a:rPr>
              <a:t>Target Audience &amp; User Profile</a:t>
            </a:r>
          </a:p>
        </p:txBody>
      </p:sp>
      <p:sp>
        <p:nvSpPr>
          <p:cNvPr name="TextBox 7" id="7"/>
          <p:cNvSpPr txBox="true"/>
          <p:nvPr/>
        </p:nvSpPr>
        <p:spPr>
          <a:xfrm rot="0">
            <a:off x="607368" y="1309241"/>
            <a:ext cx="17073265" cy="254021"/>
          </a:xfrm>
          <a:prstGeom prst="rect">
            <a:avLst/>
          </a:prstGeom>
        </p:spPr>
        <p:txBody>
          <a:bodyPr anchor="t" rtlCol="false" tIns="0" lIns="0" bIns="0" rIns="0">
            <a:spAutoFit/>
          </a:bodyPr>
          <a:lstStyle/>
          <a:p>
            <a:pPr algn="l">
              <a:lnSpc>
                <a:spcPts val="2125"/>
              </a:lnSpc>
            </a:pPr>
            <a:r>
              <a:rPr lang="en-US" sz="1312" b="true">
                <a:solidFill>
                  <a:srgbClr val="333F70"/>
                </a:solidFill>
                <a:latin typeface="Open Sans Bold"/>
                <a:ea typeface="Open Sans Bold"/>
                <a:cs typeface="Open Sans Bold"/>
                <a:sym typeface="Open Sans Bold"/>
              </a:rPr>
              <a:t>Our primary audience comprises individuals and families actively seeking practical ways to save money and live more sustainably, but who are pressed for time.</a:t>
            </a:r>
          </a:p>
        </p:txBody>
      </p:sp>
      <p:grpSp>
        <p:nvGrpSpPr>
          <p:cNvPr name="Group 8" id="8"/>
          <p:cNvGrpSpPr>
            <a:grpSpLocks noChangeAspect="true"/>
          </p:cNvGrpSpPr>
          <p:nvPr/>
        </p:nvGrpSpPr>
        <p:grpSpPr>
          <a:xfrm rot="0">
            <a:off x="607367" y="2034182"/>
            <a:ext cx="8324999" cy="8324999"/>
            <a:chOff x="0" y="0"/>
            <a:chExt cx="11099998" cy="11099998"/>
          </a:xfrm>
        </p:grpSpPr>
        <p:sp>
          <p:nvSpPr>
            <p:cNvPr name="Freeform 9" id="9" descr="preencoded.png"/>
            <p:cNvSpPr/>
            <p:nvPr/>
          </p:nvSpPr>
          <p:spPr>
            <a:xfrm flipH="false" flipV="false" rot="0">
              <a:off x="0" y="0"/>
              <a:ext cx="11100054" cy="11100054"/>
            </a:xfrm>
            <a:custGeom>
              <a:avLst/>
              <a:gdLst/>
              <a:ahLst/>
              <a:cxnLst/>
              <a:rect r="r" b="b" t="t" l="l"/>
              <a:pathLst>
                <a:path h="11100054" w="11100054">
                  <a:moveTo>
                    <a:pt x="0" y="0"/>
                  </a:moveTo>
                  <a:lnTo>
                    <a:pt x="11100054" y="0"/>
                  </a:lnTo>
                  <a:lnTo>
                    <a:pt x="11100054" y="11100054"/>
                  </a:lnTo>
                  <a:lnTo>
                    <a:pt x="0" y="11100054"/>
                  </a:lnTo>
                  <a:lnTo>
                    <a:pt x="0" y="0"/>
                  </a:lnTo>
                  <a:close/>
                </a:path>
              </a:pathLst>
            </a:custGeom>
            <a:blipFill>
              <a:blip r:embed="rId3"/>
              <a:stretch>
                <a:fillRect l="0" t="0" r="0" b="0"/>
              </a:stretch>
            </a:blipFill>
          </p:spPr>
        </p:sp>
      </p:grpSp>
      <p:grpSp>
        <p:nvGrpSpPr>
          <p:cNvPr name="Group 10" id="10"/>
          <p:cNvGrpSpPr/>
          <p:nvPr/>
        </p:nvGrpSpPr>
        <p:grpSpPr>
          <a:xfrm rot="0">
            <a:off x="9355634" y="2024658"/>
            <a:ext cx="8344049" cy="1404045"/>
            <a:chOff x="0" y="0"/>
            <a:chExt cx="11125398" cy="1872060"/>
          </a:xfrm>
        </p:grpSpPr>
        <p:sp>
          <p:nvSpPr>
            <p:cNvPr name="Freeform 11" id="11"/>
            <p:cNvSpPr/>
            <p:nvPr/>
          </p:nvSpPr>
          <p:spPr>
            <a:xfrm flipH="false" flipV="false" rot="0">
              <a:off x="12700" y="12700"/>
              <a:ext cx="11100054" cy="1846580"/>
            </a:xfrm>
            <a:custGeom>
              <a:avLst/>
              <a:gdLst/>
              <a:ahLst/>
              <a:cxnLst/>
              <a:rect r="r" b="b" t="t" l="l"/>
              <a:pathLst>
                <a:path h="1846580" w="11100054">
                  <a:moveTo>
                    <a:pt x="0" y="97155"/>
                  </a:moveTo>
                  <a:cubicBezTo>
                    <a:pt x="0" y="43561"/>
                    <a:pt x="44069" y="0"/>
                    <a:pt x="98298" y="0"/>
                  </a:cubicBezTo>
                  <a:lnTo>
                    <a:pt x="11001756" y="0"/>
                  </a:lnTo>
                  <a:cubicBezTo>
                    <a:pt x="11055986" y="0"/>
                    <a:pt x="11100054" y="43561"/>
                    <a:pt x="11100054" y="97155"/>
                  </a:cubicBezTo>
                  <a:lnTo>
                    <a:pt x="11100054" y="1749425"/>
                  </a:lnTo>
                  <a:cubicBezTo>
                    <a:pt x="11100054" y="1803146"/>
                    <a:pt x="11055986" y="1846580"/>
                    <a:pt x="11001756" y="1846580"/>
                  </a:cubicBezTo>
                  <a:lnTo>
                    <a:pt x="98298" y="1846580"/>
                  </a:lnTo>
                  <a:cubicBezTo>
                    <a:pt x="44069" y="1846580"/>
                    <a:pt x="0" y="1803019"/>
                    <a:pt x="0" y="1749425"/>
                  </a:cubicBezTo>
                  <a:close/>
                </a:path>
              </a:pathLst>
            </a:custGeom>
            <a:solidFill>
              <a:srgbClr val="FFFFFF"/>
            </a:solidFill>
          </p:spPr>
        </p:sp>
        <p:sp>
          <p:nvSpPr>
            <p:cNvPr name="Freeform 12" id="12"/>
            <p:cNvSpPr/>
            <p:nvPr/>
          </p:nvSpPr>
          <p:spPr>
            <a:xfrm flipH="false" flipV="false" rot="0">
              <a:off x="0" y="0"/>
              <a:ext cx="11125454" cy="1871980"/>
            </a:xfrm>
            <a:custGeom>
              <a:avLst/>
              <a:gdLst/>
              <a:ahLst/>
              <a:cxnLst/>
              <a:rect r="r" b="b" t="t" l="l"/>
              <a:pathLst>
                <a:path h="1871980" w="11125454">
                  <a:moveTo>
                    <a:pt x="0" y="109855"/>
                  </a:moveTo>
                  <a:cubicBezTo>
                    <a:pt x="0" y="49022"/>
                    <a:pt x="49784" y="0"/>
                    <a:pt x="110998" y="0"/>
                  </a:cubicBezTo>
                  <a:lnTo>
                    <a:pt x="11014456" y="0"/>
                  </a:lnTo>
                  <a:lnTo>
                    <a:pt x="11014456" y="12700"/>
                  </a:lnTo>
                  <a:lnTo>
                    <a:pt x="11014456" y="0"/>
                  </a:lnTo>
                  <a:cubicBezTo>
                    <a:pt x="11075670" y="0"/>
                    <a:pt x="11125454" y="49022"/>
                    <a:pt x="11125454" y="109855"/>
                  </a:cubicBezTo>
                  <a:lnTo>
                    <a:pt x="11112754" y="109855"/>
                  </a:lnTo>
                  <a:lnTo>
                    <a:pt x="11125454" y="109855"/>
                  </a:lnTo>
                  <a:lnTo>
                    <a:pt x="11125454" y="1762125"/>
                  </a:lnTo>
                  <a:lnTo>
                    <a:pt x="11112754" y="1762125"/>
                  </a:lnTo>
                  <a:lnTo>
                    <a:pt x="11125454" y="1762125"/>
                  </a:lnTo>
                  <a:cubicBezTo>
                    <a:pt x="11125454" y="1822958"/>
                    <a:pt x="11075670" y="1871980"/>
                    <a:pt x="11014456" y="1871980"/>
                  </a:cubicBezTo>
                  <a:lnTo>
                    <a:pt x="11014456" y="1859280"/>
                  </a:lnTo>
                  <a:lnTo>
                    <a:pt x="11014456" y="1871980"/>
                  </a:lnTo>
                  <a:lnTo>
                    <a:pt x="110998" y="1871980"/>
                  </a:lnTo>
                  <a:lnTo>
                    <a:pt x="110998" y="1859280"/>
                  </a:lnTo>
                  <a:lnTo>
                    <a:pt x="110998" y="1871980"/>
                  </a:lnTo>
                  <a:cubicBezTo>
                    <a:pt x="49784" y="1871980"/>
                    <a:pt x="0" y="1822958"/>
                    <a:pt x="0" y="1762125"/>
                  </a:cubicBezTo>
                  <a:lnTo>
                    <a:pt x="0" y="109855"/>
                  </a:lnTo>
                  <a:lnTo>
                    <a:pt x="12700" y="109855"/>
                  </a:lnTo>
                  <a:lnTo>
                    <a:pt x="0" y="109855"/>
                  </a:lnTo>
                  <a:moveTo>
                    <a:pt x="25400" y="109855"/>
                  </a:moveTo>
                  <a:lnTo>
                    <a:pt x="25400" y="1762125"/>
                  </a:lnTo>
                  <a:lnTo>
                    <a:pt x="12700" y="1762125"/>
                  </a:lnTo>
                  <a:lnTo>
                    <a:pt x="25400" y="1762125"/>
                  </a:lnTo>
                  <a:cubicBezTo>
                    <a:pt x="25400" y="1808607"/>
                    <a:pt x="63627" y="1846580"/>
                    <a:pt x="110998" y="1846580"/>
                  </a:cubicBezTo>
                  <a:lnTo>
                    <a:pt x="11014456" y="1846580"/>
                  </a:lnTo>
                  <a:cubicBezTo>
                    <a:pt x="11061827" y="1846580"/>
                    <a:pt x="11100054" y="1808607"/>
                    <a:pt x="11100054" y="1762125"/>
                  </a:cubicBezTo>
                  <a:lnTo>
                    <a:pt x="11100054" y="109855"/>
                  </a:lnTo>
                  <a:cubicBezTo>
                    <a:pt x="11100054" y="63373"/>
                    <a:pt x="11061827" y="25400"/>
                    <a:pt x="11014456" y="25400"/>
                  </a:cubicBezTo>
                  <a:lnTo>
                    <a:pt x="110998" y="25400"/>
                  </a:lnTo>
                  <a:lnTo>
                    <a:pt x="110998" y="12700"/>
                  </a:lnTo>
                  <a:lnTo>
                    <a:pt x="110998" y="25400"/>
                  </a:lnTo>
                  <a:cubicBezTo>
                    <a:pt x="63627" y="25400"/>
                    <a:pt x="25400" y="63373"/>
                    <a:pt x="25400" y="109855"/>
                  </a:cubicBezTo>
                  <a:close/>
                </a:path>
              </a:pathLst>
            </a:custGeom>
            <a:solidFill>
              <a:srgbClr val="BCDBD4"/>
            </a:solidFill>
          </p:spPr>
        </p:sp>
      </p:grpSp>
      <p:grpSp>
        <p:nvGrpSpPr>
          <p:cNvPr name="Group 13" id="13"/>
          <p:cNvGrpSpPr/>
          <p:nvPr/>
        </p:nvGrpSpPr>
        <p:grpSpPr>
          <a:xfrm rot="0">
            <a:off x="9384209" y="2053232"/>
            <a:ext cx="694135" cy="1346895"/>
            <a:chOff x="0" y="0"/>
            <a:chExt cx="925513" cy="1795860"/>
          </a:xfrm>
        </p:grpSpPr>
        <p:sp>
          <p:nvSpPr>
            <p:cNvPr name="Freeform 14" id="14"/>
            <p:cNvSpPr/>
            <p:nvPr/>
          </p:nvSpPr>
          <p:spPr>
            <a:xfrm flipH="false" flipV="false" rot="0">
              <a:off x="0" y="0"/>
              <a:ext cx="925449" cy="1795780"/>
            </a:xfrm>
            <a:custGeom>
              <a:avLst/>
              <a:gdLst/>
              <a:ahLst/>
              <a:cxnLst/>
              <a:rect r="r" b="b" t="t" l="l"/>
              <a:pathLst>
                <a:path h="1795780" w="925449">
                  <a:moveTo>
                    <a:pt x="0" y="66675"/>
                  </a:moveTo>
                  <a:cubicBezTo>
                    <a:pt x="0" y="29845"/>
                    <a:pt x="29845" y="0"/>
                    <a:pt x="66675" y="0"/>
                  </a:cubicBezTo>
                  <a:lnTo>
                    <a:pt x="858774" y="0"/>
                  </a:lnTo>
                  <a:cubicBezTo>
                    <a:pt x="895604" y="0"/>
                    <a:pt x="925449" y="29845"/>
                    <a:pt x="925449" y="66675"/>
                  </a:cubicBezTo>
                  <a:lnTo>
                    <a:pt x="925449" y="1729105"/>
                  </a:lnTo>
                  <a:cubicBezTo>
                    <a:pt x="925449" y="1765935"/>
                    <a:pt x="895604" y="1795780"/>
                    <a:pt x="858774" y="1795780"/>
                  </a:cubicBezTo>
                  <a:lnTo>
                    <a:pt x="66675" y="1795780"/>
                  </a:lnTo>
                  <a:cubicBezTo>
                    <a:pt x="29845" y="1795780"/>
                    <a:pt x="0" y="1765935"/>
                    <a:pt x="0" y="1729105"/>
                  </a:cubicBezTo>
                  <a:close/>
                </a:path>
              </a:pathLst>
            </a:custGeom>
            <a:solidFill>
              <a:srgbClr val="D6F5EE"/>
            </a:solidFill>
          </p:spPr>
        </p:sp>
      </p:grpSp>
      <p:grpSp>
        <p:nvGrpSpPr>
          <p:cNvPr name="Group 15" id="15"/>
          <p:cNvGrpSpPr>
            <a:grpSpLocks noChangeAspect="true"/>
          </p:cNvGrpSpPr>
          <p:nvPr/>
        </p:nvGrpSpPr>
        <p:grpSpPr>
          <a:xfrm rot="0">
            <a:off x="9596289" y="2564011"/>
            <a:ext cx="260300" cy="325339"/>
            <a:chOff x="0" y="0"/>
            <a:chExt cx="347067" cy="433785"/>
          </a:xfrm>
        </p:grpSpPr>
        <p:sp>
          <p:nvSpPr>
            <p:cNvPr name="Freeform 16" id="16" descr="preencoded.png"/>
            <p:cNvSpPr/>
            <p:nvPr/>
          </p:nvSpPr>
          <p:spPr>
            <a:xfrm flipH="false" flipV="false" rot="0">
              <a:off x="0" y="0"/>
              <a:ext cx="347091" cy="433832"/>
            </a:xfrm>
            <a:custGeom>
              <a:avLst/>
              <a:gdLst/>
              <a:ahLst/>
              <a:cxnLst/>
              <a:rect r="r" b="b" t="t" l="l"/>
              <a:pathLst>
                <a:path h="433832" w="347091">
                  <a:moveTo>
                    <a:pt x="0" y="0"/>
                  </a:moveTo>
                  <a:lnTo>
                    <a:pt x="347091" y="0"/>
                  </a:lnTo>
                  <a:lnTo>
                    <a:pt x="347091" y="433832"/>
                  </a:lnTo>
                  <a:lnTo>
                    <a:pt x="0" y="433832"/>
                  </a:lnTo>
                  <a:lnTo>
                    <a:pt x="0" y="0"/>
                  </a:lnTo>
                  <a:close/>
                </a:path>
              </a:pathLst>
            </a:custGeom>
            <a:blipFill>
              <a:blip r:embed="rId4"/>
              <a:stretch>
                <a:fillRect l="0" t="-375" r="7" b="-365"/>
              </a:stretch>
            </a:blipFill>
          </p:spPr>
        </p:sp>
      </p:grpSp>
      <p:sp>
        <p:nvSpPr>
          <p:cNvPr name="TextBox 17" id="17"/>
          <p:cNvSpPr txBox="true"/>
          <p:nvPr/>
        </p:nvSpPr>
        <p:spPr>
          <a:xfrm rot="0">
            <a:off x="10251876" y="2198191"/>
            <a:ext cx="2404616" cy="299740"/>
          </a:xfrm>
          <a:prstGeom prst="rect">
            <a:avLst/>
          </a:prstGeom>
        </p:spPr>
        <p:txBody>
          <a:bodyPr anchor="t" rtlCol="false" tIns="0" lIns="0" bIns="0" rIns="0">
            <a:spAutoFit/>
          </a:bodyPr>
          <a:lstStyle/>
          <a:p>
            <a:pPr algn="l">
              <a:lnSpc>
                <a:spcPts val="2124"/>
              </a:lnSpc>
            </a:pPr>
            <a:r>
              <a:rPr lang="en-US" sz="1687" b="true">
                <a:solidFill>
                  <a:srgbClr val="333F70"/>
                </a:solidFill>
                <a:latin typeface="Arimo Bold"/>
                <a:ea typeface="Arimo Bold"/>
                <a:cs typeface="Arimo Bold"/>
                <a:sym typeface="Arimo Bold"/>
              </a:rPr>
              <a:t>User Group Focus</a:t>
            </a:r>
          </a:p>
        </p:txBody>
      </p:sp>
      <p:sp>
        <p:nvSpPr>
          <p:cNvPr name="TextBox 18" id="18"/>
          <p:cNvSpPr txBox="true"/>
          <p:nvPr/>
        </p:nvSpPr>
        <p:spPr>
          <a:xfrm rot="0">
            <a:off x="10251876" y="2614315"/>
            <a:ext cx="7419231" cy="520743"/>
          </a:xfrm>
          <a:prstGeom prst="rect">
            <a:avLst/>
          </a:prstGeom>
        </p:spPr>
        <p:txBody>
          <a:bodyPr anchor="t" rtlCol="false" tIns="0" lIns="0" bIns="0" rIns="0">
            <a:spAutoFit/>
          </a:bodyPr>
          <a:lstStyle/>
          <a:p>
            <a:pPr algn="l">
              <a:lnSpc>
                <a:spcPts val="2125"/>
              </a:lnSpc>
            </a:pPr>
            <a:r>
              <a:rPr lang="en-US" sz="1312" b="true">
                <a:solidFill>
                  <a:srgbClr val="333F70"/>
                </a:solidFill>
                <a:latin typeface="Open Sans Bold"/>
                <a:ea typeface="Open Sans Bold"/>
                <a:cs typeface="Open Sans Bold"/>
                <a:sym typeface="Open Sans Bold"/>
              </a:rPr>
              <a:t>Budget-conscious consumers, busy professionals/parents, and early adopters of smart home technology who value efficiency.</a:t>
            </a:r>
          </a:p>
        </p:txBody>
      </p:sp>
      <p:grpSp>
        <p:nvGrpSpPr>
          <p:cNvPr name="Group 19" id="19"/>
          <p:cNvGrpSpPr/>
          <p:nvPr/>
        </p:nvGrpSpPr>
        <p:grpSpPr>
          <a:xfrm rot="0">
            <a:off x="9327059" y="3554611"/>
            <a:ext cx="8344049" cy="1404045"/>
            <a:chOff x="0" y="0"/>
            <a:chExt cx="11125398" cy="1872060"/>
          </a:xfrm>
        </p:grpSpPr>
        <p:sp>
          <p:nvSpPr>
            <p:cNvPr name="Freeform 20" id="20"/>
            <p:cNvSpPr/>
            <p:nvPr/>
          </p:nvSpPr>
          <p:spPr>
            <a:xfrm flipH="false" flipV="false" rot="0">
              <a:off x="12700" y="12700"/>
              <a:ext cx="11100054" cy="1846580"/>
            </a:xfrm>
            <a:custGeom>
              <a:avLst/>
              <a:gdLst/>
              <a:ahLst/>
              <a:cxnLst/>
              <a:rect r="r" b="b" t="t" l="l"/>
              <a:pathLst>
                <a:path h="1846580" w="11100054">
                  <a:moveTo>
                    <a:pt x="0" y="97155"/>
                  </a:moveTo>
                  <a:cubicBezTo>
                    <a:pt x="0" y="43561"/>
                    <a:pt x="44069" y="0"/>
                    <a:pt x="98298" y="0"/>
                  </a:cubicBezTo>
                  <a:lnTo>
                    <a:pt x="11001756" y="0"/>
                  </a:lnTo>
                  <a:cubicBezTo>
                    <a:pt x="11055986" y="0"/>
                    <a:pt x="11100054" y="43561"/>
                    <a:pt x="11100054" y="97155"/>
                  </a:cubicBezTo>
                  <a:lnTo>
                    <a:pt x="11100054" y="1749425"/>
                  </a:lnTo>
                  <a:cubicBezTo>
                    <a:pt x="11100054" y="1803146"/>
                    <a:pt x="11055986" y="1846580"/>
                    <a:pt x="11001756" y="1846580"/>
                  </a:cubicBezTo>
                  <a:lnTo>
                    <a:pt x="98298" y="1846580"/>
                  </a:lnTo>
                  <a:cubicBezTo>
                    <a:pt x="44069" y="1846580"/>
                    <a:pt x="0" y="1803019"/>
                    <a:pt x="0" y="1749425"/>
                  </a:cubicBezTo>
                  <a:close/>
                </a:path>
              </a:pathLst>
            </a:custGeom>
            <a:solidFill>
              <a:srgbClr val="FFFFFF"/>
            </a:solidFill>
          </p:spPr>
        </p:sp>
        <p:sp>
          <p:nvSpPr>
            <p:cNvPr name="Freeform 21" id="21"/>
            <p:cNvSpPr/>
            <p:nvPr/>
          </p:nvSpPr>
          <p:spPr>
            <a:xfrm flipH="false" flipV="false" rot="0">
              <a:off x="0" y="0"/>
              <a:ext cx="11125454" cy="1871980"/>
            </a:xfrm>
            <a:custGeom>
              <a:avLst/>
              <a:gdLst/>
              <a:ahLst/>
              <a:cxnLst/>
              <a:rect r="r" b="b" t="t" l="l"/>
              <a:pathLst>
                <a:path h="1871980" w="11125454">
                  <a:moveTo>
                    <a:pt x="0" y="109855"/>
                  </a:moveTo>
                  <a:cubicBezTo>
                    <a:pt x="0" y="49022"/>
                    <a:pt x="49784" y="0"/>
                    <a:pt x="110998" y="0"/>
                  </a:cubicBezTo>
                  <a:lnTo>
                    <a:pt x="11014456" y="0"/>
                  </a:lnTo>
                  <a:lnTo>
                    <a:pt x="11014456" y="12700"/>
                  </a:lnTo>
                  <a:lnTo>
                    <a:pt x="11014456" y="0"/>
                  </a:lnTo>
                  <a:cubicBezTo>
                    <a:pt x="11075670" y="0"/>
                    <a:pt x="11125454" y="49022"/>
                    <a:pt x="11125454" y="109855"/>
                  </a:cubicBezTo>
                  <a:lnTo>
                    <a:pt x="11112754" y="109855"/>
                  </a:lnTo>
                  <a:lnTo>
                    <a:pt x="11125454" y="109855"/>
                  </a:lnTo>
                  <a:lnTo>
                    <a:pt x="11125454" y="1762125"/>
                  </a:lnTo>
                  <a:lnTo>
                    <a:pt x="11112754" y="1762125"/>
                  </a:lnTo>
                  <a:lnTo>
                    <a:pt x="11125454" y="1762125"/>
                  </a:lnTo>
                  <a:cubicBezTo>
                    <a:pt x="11125454" y="1822958"/>
                    <a:pt x="11075670" y="1871980"/>
                    <a:pt x="11014456" y="1871980"/>
                  </a:cubicBezTo>
                  <a:lnTo>
                    <a:pt x="11014456" y="1859280"/>
                  </a:lnTo>
                  <a:lnTo>
                    <a:pt x="11014456" y="1871980"/>
                  </a:lnTo>
                  <a:lnTo>
                    <a:pt x="110998" y="1871980"/>
                  </a:lnTo>
                  <a:lnTo>
                    <a:pt x="110998" y="1859280"/>
                  </a:lnTo>
                  <a:lnTo>
                    <a:pt x="110998" y="1871980"/>
                  </a:lnTo>
                  <a:cubicBezTo>
                    <a:pt x="49784" y="1871980"/>
                    <a:pt x="0" y="1822958"/>
                    <a:pt x="0" y="1762125"/>
                  </a:cubicBezTo>
                  <a:lnTo>
                    <a:pt x="0" y="109855"/>
                  </a:lnTo>
                  <a:lnTo>
                    <a:pt x="12700" y="109855"/>
                  </a:lnTo>
                  <a:lnTo>
                    <a:pt x="0" y="109855"/>
                  </a:lnTo>
                  <a:moveTo>
                    <a:pt x="25400" y="109855"/>
                  </a:moveTo>
                  <a:lnTo>
                    <a:pt x="25400" y="1762125"/>
                  </a:lnTo>
                  <a:lnTo>
                    <a:pt x="12700" y="1762125"/>
                  </a:lnTo>
                  <a:lnTo>
                    <a:pt x="25400" y="1762125"/>
                  </a:lnTo>
                  <a:cubicBezTo>
                    <a:pt x="25400" y="1808607"/>
                    <a:pt x="63627" y="1846580"/>
                    <a:pt x="110998" y="1846580"/>
                  </a:cubicBezTo>
                  <a:lnTo>
                    <a:pt x="11014456" y="1846580"/>
                  </a:lnTo>
                  <a:cubicBezTo>
                    <a:pt x="11061827" y="1846580"/>
                    <a:pt x="11100054" y="1808607"/>
                    <a:pt x="11100054" y="1762125"/>
                  </a:cubicBezTo>
                  <a:lnTo>
                    <a:pt x="11100054" y="109855"/>
                  </a:lnTo>
                  <a:cubicBezTo>
                    <a:pt x="11100054" y="63373"/>
                    <a:pt x="11061827" y="25400"/>
                    <a:pt x="11014456" y="25400"/>
                  </a:cubicBezTo>
                  <a:lnTo>
                    <a:pt x="110998" y="25400"/>
                  </a:lnTo>
                  <a:lnTo>
                    <a:pt x="110998" y="12700"/>
                  </a:lnTo>
                  <a:lnTo>
                    <a:pt x="110998" y="25400"/>
                  </a:lnTo>
                  <a:cubicBezTo>
                    <a:pt x="63627" y="25400"/>
                    <a:pt x="25400" y="63373"/>
                    <a:pt x="25400" y="109855"/>
                  </a:cubicBezTo>
                  <a:close/>
                </a:path>
              </a:pathLst>
            </a:custGeom>
            <a:solidFill>
              <a:srgbClr val="BCDBD4"/>
            </a:solidFill>
          </p:spPr>
        </p:sp>
      </p:grpSp>
      <p:grpSp>
        <p:nvGrpSpPr>
          <p:cNvPr name="Group 22" id="22"/>
          <p:cNvGrpSpPr/>
          <p:nvPr/>
        </p:nvGrpSpPr>
        <p:grpSpPr>
          <a:xfrm rot="0">
            <a:off x="9384209" y="3611761"/>
            <a:ext cx="694135" cy="1346895"/>
            <a:chOff x="0" y="0"/>
            <a:chExt cx="925513" cy="1795860"/>
          </a:xfrm>
        </p:grpSpPr>
        <p:sp>
          <p:nvSpPr>
            <p:cNvPr name="Freeform 23" id="23"/>
            <p:cNvSpPr/>
            <p:nvPr/>
          </p:nvSpPr>
          <p:spPr>
            <a:xfrm flipH="false" flipV="false" rot="0">
              <a:off x="0" y="0"/>
              <a:ext cx="925449" cy="1795780"/>
            </a:xfrm>
            <a:custGeom>
              <a:avLst/>
              <a:gdLst/>
              <a:ahLst/>
              <a:cxnLst/>
              <a:rect r="r" b="b" t="t" l="l"/>
              <a:pathLst>
                <a:path h="1795780" w="925449">
                  <a:moveTo>
                    <a:pt x="0" y="66675"/>
                  </a:moveTo>
                  <a:cubicBezTo>
                    <a:pt x="0" y="29845"/>
                    <a:pt x="29845" y="0"/>
                    <a:pt x="66675" y="0"/>
                  </a:cubicBezTo>
                  <a:lnTo>
                    <a:pt x="858774" y="0"/>
                  </a:lnTo>
                  <a:cubicBezTo>
                    <a:pt x="895604" y="0"/>
                    <a:pt x="925449" y="29845"/>
                    <a:pt x="925449" y="66675"/>
                  </a:cubicBezTo>
                  <a:lnTo>
                    <a:pt x="925449" y="1729105"/>
                  </a:lnTo>
                  <a:cubicBezTo>
                    <a:pt x="925449" y="1765935"/>
                    <a:pt x="895604" y="1795780"/>
                    <a:pt x="858774" y="1795780"/>
                  </a:cubicBezTo>
                  <a:lnTo>
                    <a:pt x="66675" y="1795780"/>
                  </a:lnTo>
                  <a:cubicBezTo>
                    <a:pt x="29845" y="1795780"/>
                    <a:pt x="0" y="1765935"/>
                    <a:pt x="0" y="1729105"/>
                  </a:cubicBezTo>
                  <a:close/>
                </a:path>
              </a:pathLst>
            </a:custGeom>
            <a:solidFill>
              <a:srgbClr val="D6F5EE"/>
            </a:solidFill>
          </p:spPr>
        </p:sp>
      </p:grpSp>
      <p:grpSp>
        <p:nvGrpSpPr>
          <p:cNvPr name="Group 24" id="24"/>
          <p:cNvGrpSpPr>
            <a:grpSpLocks noChangeAspect="true"/>
          </p:cNvGrpSpPr>
          <p:nvPr/>
        </p:nvGrpSpPr>
        <p:grpSpPr>
          <a:xfrm rot="0">
            <a:off x="9596289" y="4122539"/>
            <a:ext cx="260300" cy="325339"/>
            <a:chOff x="0" y="0"/>
            <a:chExt cx="347067" cy="433785"/>
          </a:xfrm>
        </p:grpSpPr>
        <p:sp>
          <p:nvSpPr>
            <p:cNvPr name="Freeform 25" id="25" descr="preencoded.png"/>
            <p:cNvSpPr/>
            <p:nvPr/>
          </p:nvSpPr>
          <p:spPr>
            <a:xfrm flipH="false" flipV="false" rot="0">
              <a:off x="0" y="0"/>
              <a:ext cx="347091" cy="433832"/>
            </a:xfrm>
            <a:custGeom>
              <a:avLst/>
              <a:gdLst/>
              <a:ahLst/>
              <a:cxnLst/>
              <a:rect r="r" b="b" t="t" l="l"/>
              <a:pathLst>
                <a:path h="433832" w="347091">
                  <a:moveTo>
                    <a:pt x="0" y="0"/>
                  </a:moveTo>
                  <a:lnTo>
                    <a:pt x="347091" y="0"/>
                  </a:lnTo>
                  <a:lnTo>
                    <a:pt x="347091" y="433832"/>
                  </a:lnTo>
                  <a:lnTo>
                    <a:pt x="0" y="433832"/>
                  </a:lnTo>
                  <a:lnTo>
                    <a:pt x="0" y="0"/>
                  </a:lnTo>
                  <a:close/>
                </a:path>
              </a:pathLst>
            </a:custGeom>
            <a:blipFill>
              <a:blip r:embed="rId5"/>
              <a:stretch>
                <a:fillRect l="0" t="-375" r="7" b="-365"/>
              </a:stretch>
            </a:blipFill>
          </p:spPr>
        </p:sp>
      </p:grpSp>
      <p:sp>
        <p:nvSpPr>
          <p:cNvPr name="TextBox 26" id="26"/>
          <p:cNvSpPr txBox="true"/>
          <p:nvPr/>
        </p:nvSpPr>
        <p:spPr>
          <a:xfrm rot="0">
            <a:off x="10251876" y="3756720"/>
            <a:ext cx="2414439" cy="299740"/>
          </a:xfrm>
          <a:prstGeom prst="rect">
            <a:avLst/>
          </a:prstGeom>
        </p:spPr>
        <p:txBody>
          <a:bodyPr anchor="t" rtlCol="false" tIns="0" lIns="0" bIns="0" rIns="0">
            <a:spAutoFit/>
          </a:bodyPr>
          <a:lstStyle/>
          <a:p>
            <a:pPr algn="l">
              <a:lnSpc>
                <a:spcPts val="2124"/>
              </a:lnSpc>
            </a:pPr>
            <a:r>
              <a:rPr lang="en-US" sz="1687" b="true">
                <a:solidFill>
                  <a:srgbClr val="333F70"/>
                </a:solidFill>
                <a:latin typeface="Arimo Bold"/>
                <a:ea typeface="Arimo Bold"/>
                <a:cs typeface="Arimo Bold"/>
                <a:sym typeface="Arimo Bold"/>
              </a:rPr>
              <a:t>Target Age Range</a:t>
            </a:r>
          </a:p>
        </p:txBody>
      </p:sp>
      <p:sp>
        <p:nvSpPr>
          <p:cNvPr name="TextBox 27" id="27"/>
          <p:cNvSpPr txBox="true"/>
          <p:nvPr/>
        </p:nvSpPr>
        <p:spPr>
          <a:xfrm rot="0">
            <a:off x="10280451" y="4065389"/>
            <a:ext cx="7419231" cy="520743"/>
          </a:xfrm>
          <a:prstGeom prst="rect">
            <a:avLst/>
          </a:prstGeom>
        </p:spPr>
        <p:txBody>
          <a:bodyPr anchor="t" rtlCol="false" tIns="0" lIns="0" bIns="0" rIns="0">
            <a:spAutoFit/>
          </a:bodyPr>
          <a:lstStyle/>
          <a:p>
            <a:pPr algn="l">
              <a:lnSpc>
                <a:spcPts val="2125"/>
              </a:lnSpc>
            </a:pPr>
            <a:r>
              <a:rPr lang="en-US" sz="1312" b="true">
                <a:solidFill>
                  <a:srgbClr val="333F70"/>
                </a:solidFill>
                <a:latin typeface="Open Sans Bold"/>
                <a:ea typeface="Open Sans Bold"/>
                <a:cs typeface="Open Sans Bold"/>
                <a:sym typeface="Open Sans Bold"/>
              </a:rPr>
              <a:t>25–45 years old. This demographic is tech-savvy, responsible for household budgeting, and environmentally aware.</a:t>
            </a:r>
          </a:p>
        </p:txBody>
      </p:sp>
      <p:sp>
        <p:nvSpPr>
          <p:cNvPr name="TextBox 28" id="28"/>
          <p:cNvSpPr txBox="true"/>
          <p:nvPr/>
        </p:nvSpPr>
        <p:spPr>
          <a:xfrm rot="0">
            <a:off x="607367" y="10786021"/>
            <a:ext cx="3191172" cy="299740"/>
          </a:xfrm>
          <a:prstGeom prst="rect">
            <a:avLst/>
          </a:prstGeom>
        </p:spPr>
        <p:txBody>
          <a:bodyPr anchor="t" rtlCol="false" tIns="0" lIns="0" bIns="0" rIns="0">
            <a:spAutoFit/>
          </a:bodyPr>
          <a:lstStyle/>
          <a:p>
            <a:pPr algn="l">
              <a:lnSpc>
                <a:spcPts val="2124"/>
              </a:lnSpc>
            </a:pPr>
            <a:r>
              <a:rPr lang="en-US" sz="1687" b="true">
                <a:solidFill>
                  <a:srgbClr val="333F70"/>
                </a:solidFill>
                <a:latin typeface="Arimo Bold"/>
                <a:ea typeface="Arimo Bold"/>
                <a:cs typeface="Arimo Bold"/>
                <a:sym typeface="Arimo Bold"/>
              </a:rPr>
              <a:t>Core Design Philosophy</a:t>
            </a:r>
          </a:p>
        </p:txBody>
      </p:sp>
      <p:sp>
        <p:nvSpPr>
          <p:cNvPr name="TextBox 29" id="29"/>
          <p:cNvSpPr txBox="true"/>
          <p:nvPr/>
        </p:nvSpPr>
        <p:spPr>
          <a:xfrm rot="0">
            <a:off x="607367" y="11288911"/>
            <a:ext cx="17073265" cy="334715"/>
          </a:xfrm>
          <a:prstGeom prst="rect">
            <a:avLst/>
          </a:prstGeom>
        </p:spPr>
        <p:txBody>
          <a:bodyPr anchor="t" rtlCol="false" tIns="0" lIns="0" bIns="0" rIns="0">
            <a:spAutoFit/>
          </a:bodyPr>
          <a:lstStyle/>
          <a:p>
            <a:pPr algn="l">
              <a:lnSpc>
                <a:spcPts val="2125"/>
              </a:lnSpc>
            </a:pPr>
            <a:r>
              <a:rPr lang="en-US" sz="1312">
                <a:solidFill>
                  <a:srgbClr val="333F70"/>
                </a:solidFill>
                <a:latin typeface="Open Sans"/>
                <a:ea typeface="Open Sans"/>
                <a:cs typeface="Open Sans"/>
                <a:sym typeface="Open Sans"/>
              </a:rPr>
              <a:t>The entire design process prioritises rapid prototyping, user testing, and iteration, ensuring the final product solves real-world pain points effectively and intuitively.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765572" y="563315"/>
            <a:ext cx="10513814" cy="721667"/>
          </a:xfrm>
          <a:prstGeom prst="rect">
            <a:avLst/>
          </a:prstGeom>
        </p:spPr>
        <p:txBody>
          <a:bodyPr anchor="t" rtlCol="false" tIns="0" lIns="0" bIns="0" rIns="0">
            <a:spAutoFit/>
          </a:bodyPr>
          <a:lstStyle/>
          <a:p>
            <a:pPr algn="l">
              <a:lnSpc>
                <a:spcPts val="5374"/>
              </a:lnSpc>
            </a:pPr>
            <a:r>
              <a:rPr lang="en-US" sz="4250" b="true">
                <a:solidFill>
                  <a:srgbClr val="333F70"/>
                </a:solidFill>
                <a:latin typeface="Arimo Bold"/>
                <a:ea typeface="Arimo Bold"/>
                <a:cs typeface="Arimo Bold"/>
                <a:sym typeface="Arimo Bold"/>
              </a:rPr>
              <a:t>Phase I: Empathise &amp; Research</a:t>
            </a:r>
          </a:p>
        </p:txBody>
      </p:sp>
      <p:sp>
        <p:nvSpPr>
          <p:cNvPr name="TextBox 7" id="7"/>
          <p:cNvSpPr txBox="true"/>
          <p:nvPr/>
        </p:nvSpPr>
        <p:spPr>
          <a:xfrm rot="0">
            <a:off x="765572" y="1655713"/>
            <a:ext cx="16756856" cy="660485"/>
          </a:xfrm>
          <a:prstGeom prst="rect">
            <a:avLst/>
          </a:prstGeom>
        </p:spPr>
        <p:txBody>
          <a:bodyPr anchor="t" rtlCol="false" tIns="0" lIns="0" bIns="0" rIns="0">
            <a:spAutoFit/>
          </a:bodyPr>
          <a:lstStyle/>
          <a:p>
            <a:pPr algn="l">
              <a:lnSpc>
                <a:spcPts val="2749"/>
              </a:lnSpc>
            </a:pPr>
            <a:r>
              <a:rPr lang="en-US" sz="1687" b="true">
                <a:solidFill>
                  <a:srgbClr val="333F70"/>
                </a:solidFill>
                <a:latin typeface="Open Sans Bold"/>
                <a:ea typeface="Open Sans Bold"/>
                <a:cs typeface="Open Sans Bold"/>
                <a:sym typeface="Open Sans Bold"/>
              </a:rPr>
              <a:t>A deep understanding of user behaviour is crucial. We must empathise with their daily struggles and motivations regarding food shopping and management.</a:t>
            </a:r>
          </a:p>
        </p:txBody>
      </p:sp>
      <p:grpSp>
        <p:nvGrpSpPr>
          <p:cNvPr name="Group 8" id="8"/>
          <p:cNvGrpSpPr/>
          <p:nvPr/>
        </p:nvGrpSpPr>
        <p:grpSpPr>
          <a:xfrm rot="0">
            <a:off x="760810" y="2313682"/>
            <a:ext cx="16766381" cy="1988790"/>
            <a:chOff x="0" y="0"/>
            <a:chExt cx="22355175" cy="2651720"/>
          </a:xfrm>
        </p:grpSpPr>
        <p:sp>
          <p:nvSpPr>
            <p:cNvPr name="Freeform 9" id="9"/>
            <p:cNvSpPr/>
            <p:nvPr/>
          </p:nvSpPr>
          <p:spPr>
            <a:xfrm flipH="false" flipV="false" rot="0">
              <a:off x="6350" y="6350"/>
              <a:ext cx="22342475" cy="2639060"/>
            </a:xfrm>
            <a:custGeom>
              <a:avLst/>
              <a:gdLst/>
              <a:ahLst/>
              <a:cxnLst/>
              <a:rect r="r" b="b" t="t" l="l"/>
              <a:pathLst>
                <a:path h="2639060" w="22342475">
                  <a:moveTo>
                    <a:pt x="0" y="122555"/>
                  </a:moveTo>
                  <a:cubicBezTo>
                    <a:pt x="0" y="54864"/>
                    <a:pt x="55118" y="0"/>
                    <a:pt x="123063" y="0"/>
                  </a:cubicBezTo>
                  <a:lnTo>
                    <a:pt x="22219413" y="0"/>
                  </a:lnTo>
                  <a:cubicBezTo>
                    <a:pt x="22287357" y="0"/>
                    <a:pt x="22342475" y="54864"/>
                    <a:pt x="22342475" y="122555"/>
                  </a:cubicBezTo>
                  <a:lnTo>
                    <a:pt x="22342475" y="2516505"/>
                  </a:lnTo>
                  <a:cubicBezTo>
                    <a:pt x="22342475" y="2584196"/>
                    <a:pt x="22287357" y="2639060"/>
                    <a:pt x="22219413" y="2639060"/>
                  </a:cubicBezTo>
                  <a:lnTo>
                    <a:pt x="123063" y="2639060"/>
                  </a:lnTo>
                  <a:cubicBezTo>
                    <a:pt x="55118" y="2639060"/>
                    <a:pt x="0" y="2584196"/>
                    <a:pt x="0" y="2516505"/>
                  </a:cubicBezTo>
                  <a:close/>
                </a:path>
              </a:pathLst>
            </a:custGeom>
            <a:solidFill>
              <a:srgbClr val="D6F5EE"/>
            </a:solidFill>
          </p:spPr>
        </p:sp>
        <p:sp>
          <p:nvSpPr>
            <p:cNvPr name="Freeform 10" id="10"/>
            <p:cNvSpPr/>
            <p:nvPr/>
          </p:nvSpPr>
          <p:spPr>
            <a:xfrm flipH="false" flipV="false" rot="0">
              <a:off x="0" y="0"/>
              <a:ext cx="22355175" cy="2651760"/>
            </a:xfrm>
            <a:custGeom>
              <a:avLst/>
              <a:gdLst/>
              <a:ahLst/>
              <a:cxnLst/>
              <a:rect r="r" b="b" t="t" l="l"/>
              <a:pathLst>
                <a:path h="2651760" w="22355175">
                  <a:moveTo>
                    <a:pt x="0" y="128905"/>
                  </a:moveTo>
                  <a:cubicBezTo>
                    <a:pt x="0" y="57658"/>
                    <a:pt x="57912" y="0"/>
                    <a:pt x="129413" y="0"/>
                  </a:cubicBezTo>
                  <a:lnTo>
                    <a:pt x="22225763" y="0"/>
                  </a:lnTo>
                  <a:lnTo>
                    <a:pt x="22225763" y="6350"/>
                  </a:lnTo>
                  <a:lnTo>
                    <a:pt x="22225763" y="0"/>
                  </a:lnTo>
                  <a:cubicBezTo>
                    <a:pt x="22297137" y="0"/>
                    <a:pt x="22355175" y="57658"/>
                    <a:pt x="22355175" y="128905"/>
                  </a:cubicBezTo>
                  <a:lnTo>
                    <a:pt x="22348825" y="128905"/>
                  </a:lnTo>
                  <a:lnTo>
                    <a:pt x="22355175" y="128905"/>
                  </a:lnTo>
                  <a:lnTo>
                    <a:pt x="22355175" y="2522855"/>
                  </a:lnTo>
                  <a:lnTo>
                    <a:pt x="22348825" y="2522855"/>
                  </a:lnTo>
                  <a:lnTo>
                    <a:pt x="22355175" y="2522855"/>
                  </a:lnTo>
                  <a:cubicBezTo>
                    <a:pt x="22355175" y="2594102"/>
                    <a:pt x="22297264" y="2651760"/>
                    <a:pt x="22225763" y="2651760"/>
                  </a:cubicBezTo>
                  <a:lnTo>
                    <a:pt x="22225763" y="2645410"/>
                  </a:lnTo>
                  <a:lnTo>
                    <a:pt x="22225763" y="2651760"/>
                  </a:lnTo>
                  <a:lnTo>
                    <a:pt x="129413" y="2651760"/>
                  </a:lnTo>
                  <a:lnTo>
                    <a:pt x="129413" y="2645410"/>
                  </a:lnTo>
                  <a:lnTo>
                    <a:pt x="129413" y="2651760"/>
                  </a:lnTo>
                  <a:cubicBezTo>
                    <a:pt x="57912" y="2651760"/>
                    <a:pt x="0" y="2594102"/>
                    <a:pt x="0" y="2522855"/>
                  </a:cubicBezTo>
                  <a:lnTo>
                    <a:pt x="0" y="128905"/>
                  </a:lnTo>
                  <a:lnTo>
                    <a:pt x="6350" y="128905"/>
                  </a:lnTo>
                  <a:lnTo>
                    <a:pt x="0" y="128905"/>
                  </a:lnTo>
                  <a:moveTo>
                    <a:pt x="12700" y="128905"/>
                  </a:moveTo>
                  <a:lnTo>
                    <a:pt x="12700" y="2522855"/>
                  </a:lnTo>
                  <a:lnTo>
                    <a:pt x="6350" y="2522855"/>
                  </a:lnTo>
                  <a:lnTo>
                    <a:pt x="12700" y="2522855"/>
                  </a:lnTo>
                  <a:cubicBezTo>
                    <a:pt x="12700" y="2586990"/>
                    <a:pt x="64897" y="2639060"/>
                    <a:pt x="129413" y="2639060"/>
                  </a:cubicBezTo>
                  <a:lnTo>
                    <a:pt x="22225763" y="2639060"/>
                  </a:lnTo>
                  <a:cubicBezTo>
                    <a:pt x="22290278" y="2639060"/>
                    <a:pt x="22342475" y="2586990"/>
                    <a:pt x="22342475" y="2522855"/>
                  </a:cubicBezTo>
                  <a:lnTo>
                    <a:pt x="22342475" y="128905"/>
                  </a:lnTo>
                  <a:cubicBezTo>
                    <a:pt x="22342475" y="64770"/>
                    <a:pt x="22290278" y="12700"/>
                    <a:pt x="22225763" y="12700"/>
                  </a:cubicBezTo>
                  <a:lnTo>
                    <a:pt x="129413" y="12700"/>
                  </a:lnTo>
                  <a:lnTo>
                    <a:pt x="129413" y="6350"/>
                  </a:lnTo>
                  <a:lnTo>
                    <a:pt x="129413" y="12700"/>
                  </a:lnTo>
                  <a:cubicBezTo>
                    <a:pt x="64897" y="12700"/>
                    <a:pt x="12700" y="64770"/>
                    <a:pt x="12700" y="128905"/>
                  </a:cubicBezTo>
                  <a:close/>
                </a:path>
              </a:pathLst>
            </a:custGeom>
            <a:solidFill>
              <a:srgbClr val="BCDBD4"/>
            </a:solidFill>
          </p:spPr>
        </p:sp>
      </p:grpSp>
      <p:grpSp>
        <p:nvGrpSpPr>
          <p:cNvPr name="Group 11" id="11"/>
          <p:cNvGrpSpPr/>
          <p:nvPr/>
        </p:nvGrpSpPr>
        <p:grpSpPr>
          <a:xfrm rot="0">
            <a:off x="775098" y="2327970"/>
            <a:ext cx="5579269" cy="1960215"/>
            <a:chOff x="0" y="0"/>
            <a:chExt cx="7439025" cy="2613620"/>
          </a:xfrm>
        </p:grpSpPr>
        <p:sp>
          <p:nvSpPr>
            <p:cNvPr name="Freeform 12" id="12"/>
            <p:cNvSpPr/>
            <p:nvPr/>
          </p:nvSpPr>
          <p:spPr>
            <a:xfrm flipH="false" flipV="false" rot="0">
              <a:off x="0" y="0"/>
              <a:ext cx="7439025" cy="2613660"/>
            </a:xfrm>
            <a:custGeom>
              <a:avLst/>
              <a:gdLst/>
              <a:ahLst/>
              <a:cxnLst/>
              <a:rect r="r" b="b" t="t" l="l"/>
              <a:pathLst>
                <a:path h="2613660" w="7439025">
                  <a:moveTo>
                    <a:pt x="0" y="122555"/>
                  </a:moveTo>
                  <a:cubicBezTo>
                    <a:pt x="0" y="54864"/>
                    <a:pt x="54864" y="0"/>
                    <a:pt x="122555" y="0"/>
                  </a:cubicBezTo>
                  <a:lnTo>
                    <a:pt x="7316470" y="0"/>
                  </a:lnTo>
                  <a:cubicBezTo>
                    <a:pt x="7384161" y="0"/>
                    <a:pt x="7439025" y="54864"/>
                    <a:pt x="7439025" y="122555"/>
                  </a:cubicBezTo>
                  <a:lnTo>
                    <a:pt x="7439025" y="2491105"/>
                  </a:lnTo>
                  <a:cubicBezTo>
                    <a:pt x="7439025" y="2558796"/>
                    <a:pt x="7384161" y="2613660"/>
                    <a:pt x="7316470" y="2613660"/>
                  </a:cubicBezTo>
                  <a:lnTo>
                    <a:pt x="122555" y="2613660"/>
                  </a:lnTo>
                  <a:cubicBezTo>
                    <a:pt x="54864" y="2613660"/>
                    <a:pt x="0" y="2558796"/>
                    <a:pt x="0" y="2491105"/>
                  </a:cubicBezTo>
                  <a:close/>
                </a:path>
              </a:pathLst>
            </a:custGeom>
            <a:solidFill>
              <a:srgbClr val="D6F5EE"/>
            </a:solidFill>
          </p:spPr>
        </p:sp>
      </p:grpSp>
      <p:sp>
        <p:nvSpPr>
          <p:cNvPr name="TextBox 13" id="13"/>
          <p:cNvSpPr txBox="true"/>
          <p:nvPr/>
        </p:nvSpPr>
        <p:spPr>
          <a:xfrm rot="0">
            <a:off x="993725" y="2527548"/>
            <a:ext cx="3036094" cy="360760"/>
          </a:xfrm>
          <a:prstGeom prst="rect">
            <a:avLst/>
          </a:prstGeom>
        </p:spPr>
        <p:txBody>
          <a:bodyPr anchor="t" rtlCol="false" tIns="0" lIns="0" bIns="0" rIns="0">
            <a:spAutoFit/>
          </a:bodyPr>
          <a:lstStyle/>
          <a:p>
            <a:pPr algn="l">
              <a:lnSpc>
                <a:spcPts val="2687"/>
              </a:lnSpc>
            </a:pPr>
            <a:r>
              <a:rPr lang="en-US" sz="2125" b="true">
                <a:solidFill>
                  <a:srgbClr val="333F70"/>
                </a:solidFill>
                <a:latin typeface="Arimo Bold"/>
                <a:ea typeface="Arimo Bold"/>
                <a:cs typeface="Arimo Bold"/>
                <a:sym typeface="Arimo Bold"/>
              </a:rPr>
              <a:t>Product Manager</a:t>
            </a:r>
          </a:p>
        </p:txBody>
      </p:sp>
      <p:sp>
        <p:nvSpPr>
          <p:cNvPr name="TextBox 14" id="14"/>
          <p:cNvSpPr txBox="true"/>
          <p:nvPr/>
        </p:nvSpPr>
        <p:spPr>
          <a:xfrm rot="0">
            <a:off x="993725" y="2952750"/>
            <a:ext cx="4813846" cy="1003428"/>
          </a:xfrm>
          <a:prstGeom prst="rect">
            <a:avLst/>
          </a:prstGeom>
        </p:spPr>
        <p:txBody>
          <a:bodyPr anchor="t" rtlCol="false" tIns="0" lIns="0" bIns="0" rIns="0">
            <a:spAutoFit/>
          </a:bodyPr>
          <a:lstStyle/>
          <a:p>
            <a:pPr algn="l">
              <a:lnSpc>
                <a:spcPts val="2749"/>
              </a:lnSpc>
            </a:pPr>
            <a:r>
              <a:rPr lang="en-US" sz="1687" b="true">
                <a:solidFill>
                  <a:srgbClr val="333F70"/>
                </a:solidFill>
                <a:latin typeface="Open Sans Bold"/>
                <a:ea typeface="Open Sans Bold"/>
                <a:cs typeface="Open Sans Bold"/>
                <a:sym typeface="Open Sans Bold"/>
              </a:rPr>
              <a:t>Focuses on market fit, feature prioritisation, and aligning the product vision with business KPIs.</a:t>
            </a:r>
          </a:p>
        </p:txBody>
      </p:sp>
      <p:grpSp>
        <p:nvGrpSpPr>
          <p:cNvPr name="Group 15" id="15"/>
          <p:cNvGrpSpPr/>
          <p:nvPr/>
        </p:nvGrpSpPr>
        <p:grpSpPr>
          <a:xfrm rot="0">
            <a:off x="6354366" y="2327970"/>
            <a:ext cx="5579269" cy="1960215"/>
            <a:chOff x="0" y="0"/>
            <a:chExt cx="7439025" cy="2613620"/>
          </a:xfrm>
        </p:grpSpPr>
        <p:sp>
          <p:nvSpPr>
            <p:cNvPr name="Freeform 16" id="16"/>
            <p:cNvSpPr/>
            <p:nvPr/>
          </p:nvSpPr>
          <p:spPr>
            <a:xfrm flipH="false" flipV="false" rot="0">
              <a:off x="0" y="0"/>
              <a:ext cx="7439025" cy="2613660"/>
            </a:xfrm>
            <a:custGeom>
              <a:avLst/>
              <a:gdLst/>
              <a:ahLst/>
              <a:cxnLst/>
              <a:rect r="r" b="b" t="t" l="l"/>
              <a:pathLst>
                <a:path h="2613660" w="7439025">
                  <a:moveTo>
                    <a:pt x="0" y="0"/>
                  </a:moveTo>
                  <a:lnTo>
                    <a:pt x="7439025" y="0"/>
                  </a:lnTo>
                  <a:lnTo>
                    <a:pt x="7439025" y="2613660"/>
                  </a:lnTo>
                  <a:lnTo>
                    <a:pt x="0" y="2613660"/>
                  </a:lnTo>
                  <a:close/>
                </a:path>
              </a:pathLst>
            </a:custGeom>
            <a:solidFill>
              <a:srgbClr val="D6F5EE"/>
            </a:solidFill>
          </p:spPr>
        </p:sp>
      </p:grpSp>
      <p:grpSp>
        <p:nvGrpSpPr>
          <p:cNvPr name="Group 17" id="17"/>
          <p:cNvGrpSpPr/>
          <p:nvPr/>
        </p:nvGrpSpPr>
        <p:grpSpPr>
          <a:xfrm rot="0">
            <a:off x="6354366" y="2327970"/>
            <a:ext cx="28575" cy="1960215"/>
            <a:chOff x="0" y="0"/>
            <a:chExt cx="38100" cy="2613620"/>
          </a:xfrm>
        </p:grpSpPr>
        <p:sp>
          <p:nvSpPr>
            <p:cNvPr name="Freeform 18" id="18"/>
            <p:cNvSpPr/>
            <p:nvPr/>
          </p:nvSpPr>
          <p:spPr>
            <a:xfrm flipH="false" flipV="false" rot="0">
              <a:off x="0" y="0"/>
              <a:ext cx="38100" cy="2613660"/>
            </a:xfrm>
            <a:custGeom>
              <a:avLst/>
              <a:gdLst/>
              <a:ahLst/>
              <a:cxnLst/>
              <a:rect r="r" b="b" t="t" l="l"/>
              <a:pathLst>
                <a:path h="2613660" w="38100">
                  <a:moveTo>
                    <a:pt x="0" y="19050"/>
                  </a:moveTo>
                  <a:cubicBezTo>
                    <a:pt x="0" y="8509"/>
                    <a:pt x="8509" y="0"/>
                    <a:pt x="19050" y="0"/>
                  </a:cubicBezTo>
                  <a:cubicBezTo>
                    <a:pt x="29591" y="0"/>
                    <a:pt x="38100" y="8509"/>
                    <a:pt x="38100" y="19050"/>
                  </a:cubicBezTo>
                  <a:lnTo>
                    <a:pt x="38100" y="2594610"/>
                  </a:lnTo>
                  <a:cubicBezTo>
                    <a:pt x="38100" y="2605151"/>
                    <a:pt x="29591" y="2613660"/>
                    <a:pt x="19050" y="2613660"/>
                  </a:cubicBezTo>
                  <a:cubicBezTo>
                    <a:pt x="8509" y="2613660"/>
                    <a:pt x="0" y="2605151"/>
                    <a:pt x="0" y="2594610"/>
                  </a:cubicBezTo>
                  <a:close/>
                </a:path>
              </a:pathLst>
            </a:custGeom>
            <a:solidFill>
              <a:srgbClr val="BCDBD4"/>
            </a:solidFill>
          </p:spPr>
        </p:sp>
      </p:grpSp>
      <p:sp>
        <p:nvSpPr>
          <p:cNvPr name="TextBox 19" id="19"/>
          <p:cNvSpPr txBox="true"/>
          <p:nvPr/>
        </p:nvSpPr>
        <p:spPr>
          <a:xfrm rot="0">
            <a:off x="6901160" y="2527548"/>
            <a:ext cx="2734270" cy="360760"/>
          </a:xfrm>
          <a:prstGeom prst="rect">
            <a:avLst/>
          </a:prstGeom>
        </p:spPr>
        <p:txBody>
          <a:bodyPr anchor="t" rtlCol="false" tIns="0" lIns="0" bIns="0" rIns="0">
            <a:spAutoFit/>
          </a:bodyPr>
          <a:lstStyle/>
          <a:p>
            <a:pPr algn="l">
              <a:lnSpc>
                <a:spcPts val="2687"/>
              </a:lnSpc>
            </a:pPr>
            <a:r>
              <a:rPr lang="en-US" sz="2125" b="true">
                <a:solidFill>
                  <a:srgbClr val="333F70"/>
                </a:solidFill>
                <a:latin typeface="Arimo Bold"/>
                <a:ea typeface="Arimo Bold"/>
                <a:cs typeface="Arimo Bold"/>
                <a:sym typeface="Arimo Bold"/>
              </a:rPr>
              <a:t>UX Designer</a:t>
            </a:r>
          </a:p>
        </p:txBody>
      </p:sp>
      <p:sp>
        <p:nvSpPr>
          <p:cNvPr name="TextBox 20" id="20"/>
          <p:cNvSpPr txBox="true"/>
          <p:nvPr/>
        </p:nvSpPr>
        <p:spPr>
          <a:xfrm rot="0">
            <a:off x="6901160" y="2952750"/>
            <a:ext cx="4485680" cy="1003428"/>
          </a:xfrm>
          <a:prstGeom prst="rect">
            <a:avLst/>
          </a:prstGeom>
        </p:spPr>
        <p:txBody>
          <a:bodyPr anchor="t" rtlCol="false" tIns="0" lIns="0" bIns="0" rIns="0">
            <a:spAutoFit/>
          </a:bodyPr>
          <a:lstStyle/>
          <a:p>
            <a:pPr algn="l">
              <a:lnSpc>
                <a:spcPts val="2749"/>
              </a:lnSpc>
            </a:pPr>
            <a:r>
              <a:rPr lang="en-US" sz="1687" b="true">
                <a:solidFill>
                  <a:srgbClr val="333F70"/>
                </a:solidFill>
                <a:latin typeface="Open Sans Bold"/>
                <a:ea typeface="Open Sans Bold"/>
                <a:cs typeface="Open Sans Bold"/>
                <a:sym typeface="Open Sans Bold"/>
              </a:rPr>
              <a:t>Concentrates on information architecture, interaction design, and creating delightful user flows.</a:t>
            </a:r>
          </a:p>
        </p:txBody>
      </p:sp>
      <p:grpSp>
        <p:nvGrpSpPr>
          <p:cNvPr name="Group 21" id="21"/>
          <p:cNvGrpSpPr/>
          <p:nvPr/>
        </p:nvGrpSpPr>
        <p:grpSpPr>
          <a:xfrm rot="0">
            <a:off x="6066681" y="3020317"/>
            <a:ext cx="575370" cy="575370"/>
            <a:chOff x="0" y="0"/>
            <a:chExt cx="767160" cy="767160"/>
          </a:xfrm>
        </p:grpSpPr>
        <p:sp>
          <p:nvSpPr>
            <p:cNvPr name="Freeform 22" id="22"/>
            <p:cNvSpPr/>
            <p:nvPr/>
          </p:nvSpPr>
          <p:spPr>
            <a:xfrm flipH="false" flipV="false" rot="0">
              <a:off x="19050" y="19050"/>
              <a:ext cx="729107" cy="729107"/>
            </a:xfrm>
            <a:custGeom>
              <a:avLst/>
              <a:gdLst/>
              <a:ahLst/>
              <a:cxnLst/>
              <a:rect r="r" b="b" t="t" l="l"/>
              <a:pathLst>
                <a:path h="729107" w="729107">
                  <a:moveTo>
                    <a:pt x="0" y="122555"/>
                  </a:moveTo>
                  <a:cubicBezTo>
                    <a:pt x="0" y="54864"/>
                    <a:pt x="54864" y="0"/>
                    <a:pt x="122555" y="0"/>
                  </a:cubicBezTo>
                  <a:lnTo>
                    <a:pt x="606552" y="0"/>
                  </a:lnTo>
                  <a:cubicBezTo>
                    <a:pt x="674243" y="0"/>
                    <a:pt x="729107" y="54864"/>
                    <a:pt x="729107" y="122555"/>
                  </a:cubicBezTo>
                  <a:lnTo>
                    <a:pt x="729107" y="606552"/>
                  </a:lnTo>
                  <a:cubicBezTo>
                    <a:pt x="729107" y="674243"/>
                    <a:pt x="674243" y="729107"/>
                    <a:pt x="606552" y="729107"/>
                  </a:cubicBezTo>
                  <a:lnTo>
                    <a:pt x="122555" y="729107"/>
                  </a:lnTo>
                  <a:cubicBezTo>
                    <a:pt x="54864" y="729107"/>
                    <a:pt x="0" y="674243"/>
                    <a:pt x="0" y="606552"/>
                  </a:cubicBezTo>
                  <a:close/>
                </a:path>
              </a:pathLst>
            </a:custGeom>
            <a:solidFill>
              <a:srgbClr val="FFFFFF"/>
            </a:solidFill>
          </p:spPr>
        </p:sp>
        <p:sp>
          <p:nvSpPr>
            <p:cNvPr name="Freeform 23" id="23"/>
            <p:cNvSpPr/>
            <p:nvPr/>
          </p:nvSpPr>
          <p:spPr>
            <a:xfrm flipH="false" flipV="false" rot="0">
              <a:off x="0" y="0"/>
              <a:ext cx="767207" cy="767207"/>
            </a:xfrm>
            <a:custGeom>
              <a:avLst/>
              <a:gdLst/>
              <a:ahLst/>
              <a:cxnLst/>
              <a:rect r="r" b="b" t="t" l="l"/>
              <a:pathLst>
                <a:path h="767207" w="767207">
                  <a:moveTo>
                    <a:pt x="0" y="141605"/>
                  </a:moveTo>
                  <a:cubicBezTo>
                    <a:pt x="0" y="63373"/>
                    <a:pt x="63373" y="0"/>
                    <a:pt x="141605" y="0"/>
                  </a:cubicBezTo>
                  <a:lnTo>
                    <a:pt x="625602" y="0"/>
                  </a:lnTo>
                  <a:lnTo>
                    <a:pt x="625602" y="19050"/>
                  </a:lnTo>
                  <a:lnTo>
                    <a:pt x="625602" y="0"/>
                  </a:lnTo>
                  <a:cubicBezTo>
                    <a:pt x="703834" y="0"/>
                    <a:pt x="767207" y="63373"/>
                    <a:pt x="767207" y="141605"/>
                  </a:cubicBezTo>
                  <a:lnTo>
                    <a:pt x="748157" y="141605"/>
                  </a:lnTo>
                  <a:lnTo>
                    <a:pt x="767207" y="141605"/>
                  </a:lnTo>
                  <a:lnTo>
                    <a:pt x="767207" y="625602"/>
                  </a:lnTo>
                  <a:lnTo>
                    <a:pt x="748157" y="625602"/>
                  </a:lnTo>
                  <a:lnTo>
                    <a:pt x="767207" y="625602"/>
                  </a:lnTo>
                  <a:cubicBezTo>
                    <a:pt x="767207" y="703834"/>
                    <a:pt x="703834" y="767207"/>
                    <a:pt x="625602" y="767207"/>
                  </a:cubicBezTo>
                  <a:lnTo>
                    <a:pt x="625602" y="748157"/>
                  </a:lnTo>
                  <a:lnTo>
                    <a:pt x="625602" y="767207"/>
                  </a:lnTo>
                  <a:lnTo>
                    <a:pt x="141605" y="767207"/>
                  </a:lnTo>
                  <a:lnTo>
                    <a:pt x="141605" y="748157"/>
                  </a:lnTo>
                  <a:lnTo>
                    <a:pt x="141605" y="767207"/>
                  </a:lnTo>
                  <a:cubicBezTo>
                    <a:pt x="63373" y="767207"/>
                    <a:pt x="0" y="703834"/>
                    <a:pt x="0" y="625602"/>
                  </a:cubicBezTo>
                  <a:lnTo>
                    <a:pt x="0" y="141605"/>
                  </a:lnTo>
                  <a:lnTo>
                    <a:pt x="19050" y="141605"/>
                  </a:lnTo>
                  <a:lnTo>
                    <a:pt x="0" y="141605"/>
                  </a:lnTo>
                  <a:moveTo>
                    <a:pt x="38100" y="141605"/>
                  </a:moveTo>
                  <a:lnTo>
                    <a:pt x="38100" y="625602"/>
                  </a:lnTo>
                  <a:lnTo>
                    <a:pt x="19050" y="625602"/>
                  </a:lnTo>
                  <a:lnTo>
                    <a:pt x="38100" y="625602"/>
                  </a:lnTo>
                  <a:cubicBezTo>
                    <a:pt x="38100" y="682752"/>
                    <a:pt x="84455" y="729107"/>
                    <a:pt x="141605" y="729107"/>
                  </a:cubicBezTo>
                  <a:lnTo>
                    <a:pt x="625602" y="729107"/>
                  </a:lnTo>
                  <a:cubicBezTo>
                    <a:pt x="682752" y="729107"/>
                    <a:pt x="729107" y="682752"/>
                    <a:pt x="729107" y="625602"/>
                  </a:cubicBezTo>
                  <a:lnTo>
                    <a:pt x="729107" y="141605"/>
                  </a:lnTo>
                  <a:cubicBezTo>
                    <a:pt x="729107" y="84455"/>
                    <a:pt x="682752" y="38100"/>
                    <a:pt x="625602" y="38100"/>
                  </a:cubicBezTo>
                  <a:lnTo>
                    <a:pt x="141605" y="38100"/>
                  </a:lnTo>
                  <a:lnTo>
                    <a:pt x="141605" y="19050"/>
                  </a:lnTo>
                  <a:lnTo>
                    <a:pt x="141605" y="38100"/>
                  </a:lnTo>
                  <a:cubicBezTo>
                    <a:pt x="84455" y="38100"/>
                    <a:pt x="38100" y="84455"/>
                    <a:pt x="38100" y="141605"/>
                  </a:cubicBezTo>
                  <a:close/>
                </a:path>
              </a:pathLst>
            </a:custGeom>
            <a:solidFill>
              <a:srgbClr val="BCDBD4"/>
            </a:solidFill>
          </p:spPr>
        </p:sp>
      </p:grpSp>
      <p:grpSp>
        <p:nvGrpSpPr>
          <p:cNvPr name="Group 24" id="24"/>
          <p:cNvGrpSpPr>
            <a:grpSpLocks noChangeAspect="true"/>
          </p:cNvGrpSpPr>
          <p:nvPr/>
        </p:nvGrpSpPr>
        <p:grpSpPr>
          <a:xfrm rot="0">
            <a:off x="6217592" y="3137148"/>
            <a:ext cx="273398" cy="341710"/>
            <a:chOff x="0" y="0"/>
            <a:chExt cx="364530" cy="455613"/>
          </a:xfrm>
        </p:grpSpPr>
        <p:sp>
          <p:nvSpPr>
            <p:cNvPr name="Freeform 25" id="25" descr="preencoded.png"/>
            <p:cNvSpPr/>
            <p:nvPr/>
          </p:nvSpPr>
          <p:spPr>
            <a:xfrm flipH="false" flipV="false" rot="0">
              <a:off x="0" y="0"/>
              <a:ext cx="364490" cy="455676"/>
            </a:xfrm>
            <a:custGeom>
              <a:avLst/>
              <a:gdLst/>
              <a:ahLst/>
              <a:cxnLst/>
              <a:rect r="r" b="b" t="t" l="l"/>
              <a:pathLst>
                <a:path h="455676" w="364490">
                  <a:moveTo>
                    <a:pt x="0" y="0"/>
                  </a:moveTo>
                  <a:lnTo>
                    <a:pt x="364490" y="0"/>
                  </a:lnTo>
                  <a:lnTo>
                    <a:pt x="364490" y="455676"/>
                  </a:lnTo>
                  <a:lnTo>
                    <a:pt x="0" y="455676"/>
                  </a:lnTo>
                  <a:lnTo>
                    <a:pt x="0" y="0"/>
                  </a:lnTo>
                  <a:close/>
                </a:path>
              </a:pathLst>
            </a:custGeom>
            <a:blipFill>
              <a:blip r:embed="rId3"/>
              <a:stretch>
                <a:fillRect l="-341" t="0" r="-352" b="13"/>
              </a:stretch>
            </a:blipFill>
          </p:spPr>
        </p:sp>
      </p:grpSp>
      <p:grpSp>
        <p:nvGrpSpPr>
          <p:cNvPr name="Group 26" id="26"/>
          <p:cNvGrpSpPr/>
          <p:nvPr/>
        </p:nvGrpSpPr>
        <p:grpSpPr>
          <a:xfrm rot="0">
            <a:off x="11933635" y="2327970"/>
            <a:ext cx="5579269" cy="1960215"/>
            <a:chOff x="0" y="0"/>
            <a:chExt cx="7439025" cy="2613620"/>
          </a:xfrm>
        </p:grpSpPr>
        <p:sp>
          <p:nvSpPr>
            <p:cNvPr name="Freeform 27" id="27"/>
            <p:cNvSpPr/>
            <p:nvPr/>
          </p:nvSpPr>
          <p:spPr>
            <a:xfrm flipH="false" flipV="false" rot="0">
              <a:off x="0" y="0"/>
              <a:ext cx="7439025" cy="2613660"/>
            </a:xfrm>
            <a:custGeom>
              <a:avLst/>
              <a:gdLst/>
              <a:ahLst/>
              <a:cxnLst/>
              <a:rect r="r" b="b" t="t" l="l"/>
              <a:pathLst>
                <a:path h="2613660" w="7439025">
                  <a:moveTo>
                    <a:pt x="0" y="0"/>
                  </a:moveTo>
                  <a:lnTo>
                    <a:pt x="7439025" y="0"/>
                  </a:lnTo>
                  <a:lnTo>
                    <a:pt x="7439025" y="2613660"/>
                  </a:lnTo>
                  <a:lnTo>
                    <a:pt x="0" y="2613660"/>
                  </a:lnTo>
                  <a:close/>
                </a:path>
              </a:pathLst>
            </a:custGeom>
            <a:solidFill>
              <a:srgbClr val="D6F5EE"/>
            </a:solidFill>
          </p:spPr>
        </p:sp>
      </p:grpSp>
      <p:grpSp>
        <p:nvGrpSpPr>
          <p:cNvPr name="Group 28" id="28"/>
          <p:cNvGrpSpPr/>
          <p:nvPr/>
        </p:nvGrpSpPr>
        <p:grpSpPr>
          <a:xfrm rot="0">
            <a:off x="11933635" y="2327970"/>
            <a:ext cx="28575" cy="1960215"/>
            <a:chOff x="0" y="0"/>
            <a:chExt cx="38100" cy="2613620"/>
          </a:xfrm>
        </p:grpSpPr>
        <p:sp>
          <p:nvSpPr>
            <p:cNvPr name="Freeform 29" id="29"/>
            <p:cNvSpPr/>
            <p:nvPr/>
          </p:nvSpPr>
          <p:spPr>
            <a:xfrm flipH="false" flipV="false" rot="0">
              <a:off x="0" y="0"/>
              <a:ext cx="38100" cy="2613660"/>
            </a:xfrm>
            <a:custGeom>
              <a:avLst/>
              <a:gdLst/>
              <a:ahLst/>
              <a:cxnLst/>
              <a:rect r="r" b="b" t="t" l="l"/>
              <a:pathLst>
                <a:path h="2613660" w="38100">
                  <a:moveTo>
                    <a:pt x="0" y="19050"/>
                  </a:moveTo>
                  <a:cubicBezTo>
                    <a:pt x="0" y="8509"/>
                    <a:pt x="8509" y="0"/>
                    <a:pt x="19050" y="0"/>
                  </a:cubicBezTo>
                  <a:cubicBezTo>
                    <a:pt x="29591" y="0"/>
                    <a:pt x="38100" y="8509"/>
                    <a:pt x="38100" y="19050"/>
                  </a:cubicBezTo>
                  <a:lnTo>
                    <a:pt x="38100" y="2594610"/>
                  </a:lnTo>
                  <a:cubicBezTo>
                    <a:pt x="38100" y="2605151"/>
                    <a:pt x="29591" y="2613660"/>
                    <a:pt x="19050" y="2613660"/>
                  </a:cubicBezTo>
                  <a:cubicBezTo>
                    <a:pt x="8509" y="2613660"/>
                    <a:pt x="0" y="2605151"/>
                    <a:pt x="0" y="2594610"/>
                  </a:cubicBezTo>
                  <a:close/>
                </a:path>
              </a:pathLst>
            </a:custGeom>
            <a:solidFill>
              <a:srgbClr val="BCDBD4"/>
            </a:solidFill>
          </p:spPr>
        </p:sp>
      </p:grpSp>
      <p:sp>
        <p:nvSpPr>
          <p:cNvPr name="TextBox 30" id="30"/>
          <p:cNvSpPr txBox="true"/>
          <p:nvPr/>
        </p:nvSpPr>
        <p:spPr>
          <a:xfrm rot="0">
            <a:off x="12480429" y="2527548"/>
            <a:ext cx="2788295" cy="360760"/>
          </a:xfrm>
          <a:prstGeom prst="rect">
            <a:avLst/>
          </a:prstGeom>
        </p:spPr>
        <p:txBody>
          <a:bodyPr anchor="t" rtlCol="false" tIns="0" lIns="0" bIns="0" rIns="0">
            <a:spAutoFit/>
          </a:bodyPr>
          <a:lstStyle/>
          <a:p>
            <a:pPr algn="l">
              <a:lnSpc>
                <a:spcPts val="2687"/>
              </a:lnSpc>
            </a:pPr>
            <a:r>
              <a:rPr lang="en-US" sz="2125" b="true">
                <a:solidFill>
                  <a:srgbClr val="333F70"/>
                </a:solidFill>
                <a:latin typeface="Arimo Bold"/>
                <a:ea typeface="Arimo Bold"/>
                <a:cs typeface="Arimo Bold"/>
                <a:sym typeface="Arimo Bold"/>
              </a:rPr>
              <a:t>Key Stakeholder</a:t>
            </a:r>
          </a:p>
        </p:txBody>
      </p:sp>
      <p:sp>
        <p:nvSpPr>
          <p:cNvPr name="TextBox 31" id="31"/>
          <p:cNvSpPr txBox="true"/>
          <p:nvPr/>
        </p:nvSpPr>
        <p:spPr>
          <a:xfrm rot="0">
            <a:off x="12480429" y="2952750"/>
            <a:ext cx="4813846" cy="1003428"/>
          </a:xfrm>
          <a:prstGeom prst="rect">
            <a:avLst/>
          </a:prstGeom>
        </p:spPr>
        <p:txBody>
          <a:bodyPr anchor="t" rtlCol="false" tIns="0" lIns="0" bIns="0" rIns="0">
            <a:spAutoFit/>
          </a:bodyPr>
          <a:lstStyle/>
          <a:p>
            <a:pPr algn="l">
              <a:lnSpc>
                <a:spcPts val="2749"/>
              </a:lnSpc>
            </a:pPr>
            <a:r>
              <a:rPr lang="en-US" sz="1687" b="true">
                <a:solidFill>
                  <a:srgbClr val="333F70"/>
                </a:solidFill>
                <a:latin typeface="Open Sans Bold"/>
                <a:ea typeface="Open Sans Bold"/>
                <a:cs typeface="Open Sans Bold"/>
                <a:sym typeface="Open Sans Bold"/>
              </a:rPr>
              <a:t>Provides strategic oversight, ensures adequate resource allocation, and validates market assumptions.</a:t>
            </a:r>
          </a:p>
        </p:txBody>
      </p:sp>
      <p:grpSp>
        <p:nvGrpSpPr>
          <p:cNvPr name="Group 32" id="32"/>
          <p:cNvGrpSpPr/>
          <p:nvPr/>
        </p:nvGrpSpPr>
        <p:grpSpPr>
          <a:xfrm rot="0">
            <a:off x="11645950" y="3020317"/>
            <a:ext cx="575370" cy="575370"/>
            <a:chOff x="0" y="0"/>
            <a:chExt cx="767160" cy="767160"/>
          </a:xfrm>
        </p:grpSpPr>
        <p:sp>
          <p:nvSpPr>
            <p:cNvPr name="Freeform 33" id="33"/>
            <p:cNvSpPr/>
            <p:nvPr/>
          </p:nvSpPr>
          <p:spPr>
            <a:xfrm flipH="false" flipV="false" rot="0">
              <a:off x="19050" y="19050"/>
              <a:ext cx="729107" cy="729107"/>
            </a:xfrm>
            <a:custGeom>
              <a:avLst/>
              <a:gdLst/>
              <a:ahLst/>
              <a:cxnLst/>
              <a:rect r="r" b="b" t="t" l="l"/>
              <a:pathLst>
                <a:path h="729107" w="729107">
                  <a:moveTo>
                    <a:pt x="0" y="122555"/>
                  </a:moveTo>
                  <a:cubicBezTo>
                    <a:pt x="0" y="54864"/>
                    <a:pt x="54864" y="0"/>
                    <a:pt x="122555" y="0"/>
                  </a:cubicBezTo>
                  <a:lnTo>
                    <a:pt x="606552" y="0"/>
                  </a:lnTo>
                  <a:cubicBezTo>
                    <a:pt x="674243" y="0"/>
                    <a:pt x="729107" y="54864"/>
                    <a:pt x="729107" y="122555"/>
                  </a:cubicBezTo>
                  <a:lnTo>
                    <a:pt x="729107" y="606552"/>
                  </a:lnTo>
                  <a:cubicBezTo>
                    <a:pt x="729107" y="674243"/>
                    <a:pt x="674243" y="729107"/>
                    <a:pt x="606552" y="729107"/>
                  </a:cubicBezTo>
                  <a:lnTo>
                    <a:pt x="122555" y="729107"/>
                  </a:lnTo>
                  <a:cubicBezTo>
                    <a:pt x="54864" y="729107"/>
                    <a:pt x="0" y="674243"/>
                    <a:pt x="0" y="606552"/>
                  </a:cubicBezTo>
                  <a:close/>
                </a:path>
              </a:pathLst>
            </a:custGeom>
            <a:solidFill>
              <a:srgbClr val="FFFFFF"/>
            </a:solidFill>
          </p:spPr>
        </p:sp>
        <p:sp>
          <p:nvSpPr>
            <p:cNvPr name="Freeform 34" id="34"/>
            <p:cNvSpPr/>
            <p:nvPr/>
          </p:nvSpPr>
          <p:spPr>
            <a:xfrm flipH="false" flipV="false" rot="0">
              <a:off x="0" y="0"/>
              <a:ext cx="767207" cy="767207"/>
            </a:xfrm>
            <a:custGeom>
              <a:avLst/>
              <a:gdLst/>
              <a:ahLst/>
              <a:cxnLst/>
              <a:rect r="r" b="b" t="t" l="l"/>
              <a:pathLst>
                <a:path h="767207" w="767207">
                  <a:moveTo>
                    <a:pt x="0" y="141605"/>
                  </a:moveTo>
                  <a:cubicBezTo>
                    <a:pt x="0" y="63373"/>
                    <a:pt x="63373" y="0"/>
                    <a:pt x="141605" y="0"/>
                  </a:cubicBezTo>
                  <a:lnTo>
                    <a:pt x="625602" y="0"/>
                  </a:lnTo>
                  <a:lnTo>
                    <a:pt x="625602" y="19050"/>
                  </a:lnTo>
                  <a:lnTo>
                    <a:pt x="625602" y="0"/>
                  </a:lnTo>
                  <a:cubicBezTo>
                    <a:pt x="703834" y="0"/>
                    <a:pt x="767207" y="63373"/>
                    <a:pt x="767207" y="141605"/>
                  </a:cubicBezTo>
                  <a:lnTo>
                    <a:pt x="748157" y="141605"/>
                  </a:lnTo>
                  <a:lnTo>
                    <a:pt x="767207" y="141605"/>
                  </a:lnTo>
                  <a:lnTo>
                    <a:pt x="767207" y="625602"/>
                  </a:lnTo>
                  <a:lnTo>
                    <a:pt x="748157" y="625602"/>
                  </a:lnTo>
                  <a:lnTo>
                    <a:pt x="767207" y="625602"/>
                  </a:lnTo>
                  <a:cubicBezTo>
                    <a:pt x="767207" y="703834"/>
                    <a:pt x="703834" y="767207"/>
                    <a:pt x="625602" y="767207"/>
                  </a:cubicBezTo>
                  <a:lnTo>
                    <a:pt x="625602" y="748157"/>
                  </a:lnTo>
                  <a:lnTo>
                    <a:pt x="625602" y="767207"/>
                  </a:lnTo>
                  <a:lnTo>
                    <a:pt x="141605" y="767207"/>
                  </a:lnTo>
                  <a:lnTo>
                    <a:pt x="141605" y="748157"/>
                  </a:lnTo>
                  <a:lnTo>
                    <a:pt x="141605" y="767207"/>
                  </a:lnTo>
                  <a:cubicBezTo>
                    <a:pt x="63373" y="767207"/>
                    <a:pt x="0" y="703834"/>
                    <a:pt x="0" y="625602"/>
                  </a:cubicBezTo>
                  <a:lnTo>
                    <a:pt x="0" y="141605"/>
                  </a:lnTo>
                  <a:lnTo>
                    <a:pt x="19050" y="141605"/>
                  </a:lnTo>
                  <a:lnTo>
                    <a:pt x="0" y="141605"/>
                  </a:lnTo>
                  <a:moveTo>
                    <a:pt x="38100" y="141605"/>
                  </a:moveTo>
                  <a:lnTo>
                    <a:pt x="38100" y="625602"/>
                  </a:lnTo>
                  <a:lnTo>
                    <a:pt x="19050" y="625602"/>
                  </a:lnTo>
                  <a:lnTo>
                    <a:pt x="38100" y="625602"/>
                  </a:lnTo>
                  <a:cubicBezTo>
                    <a:pt x="38100" y="682752"/>
                    <a:pt x="84455" y="729107"/>
                    <a:pt x="141605" y="729107"/>
                  </a:cubicBezTo>
                  <a:lnTo>
                    <a:pt x="625602" y="729107"/>
                  </a:lnTo>
                  <a:cubicBezTo>
                    <a:pt x="682752" y="729107"/>
                    <a:pt x="729107" y="682752"/>
                    <a:pt x="729107" y="625602"/>
                  </a:cubicBezTo>
                  <a:lnTo>
                    <a:pt x="729107" y="141605"/>
                  </a:lnTo>
                  <a:cubicBezTo>
                    <a:pt x="729107" y="84455"/>
                    <a:pt x="682752" y="38100"/>
                    <a:pt x="625602" y="38100"/>
                  </a:cubicBezTo>
                  <a:lnTo>
                    <a:pt x="141605" y="38100"/>
                  </a:lnTo>
                  <a:lnTo>
                    <a:pt x="141605" y="19050"/>
                  </a:lnTo>
                  <a:lnTo>
                    <a:pt x="141605" y="38100"/>
                  </a:lnTo>
                  <a:cubicBezTo>
                    <a:pt x="84455" y="38100"/>
                    <a:pt x="38100" y="84455"/>
                    <a:pt x="38100" y="141605"/>
                  </a:cubicBezTo>
                  <a:close/>
                </a:path>
              </a:pathLst>
            </a:custGeom>
            <a:solidFill>
              <a:srgbClr val="BCDBD4"/>
            </a:solidFill>
          </p:spPr>
        </p:sp>
      </p:grpSp>
      <p:grpSp>
        <p:nvGrpSpPr>
          <p:cNvPr name="Group 35" id="35"/>
          <p:cNvGrpSpPr>
            <a:grpSpLocks noChangeAspect="true"/>
          </p:cNvGrpSpPr>
          <p:nvPr/>
        </p:nvGrpSpPr>
        <p:grpSpPr>
          <a:xfrm rot="0">
            <a:off x="11796861" y="3137148"/>
            <a:ext cx="273397" cy="341710"/>
            <a:chOff x="0" y="0"/>
            <a:chExt cx="364530" cy="455613"/>
          </a:xfrm>
        </p:grpSpPr>
        <p:sp>
          <p:nvSpPr>
            <p:cNvPr name="Freeform 36" id="36" descr="preencoded.png"/>
            <p:cNvSpPr/>
            <p:nvPr/>
          </p:nvSpPr>
          <p:spPr>
            <a:xfrm flipH="false" flipV="false" rot="0">
              <a:off x="0" y="0"/>
              <a:ext cx="364490" cy="455676"/>
            </a:xfrm>
            <a:custGeom>
              <a:avLst/>
              <a:gdLst/>
              <a:ahLst/>
              <a:cxnLst/>
              <a:rect r="r" b="b" t="t" l="l"/>
              <a:pathLst>
                <a:path h="455676" w="364490">
                  <a:moveTo>
                    <a:pt x="0" y="0"/>
                  </a:moveTo>
                  <a:lnTo>
                    <a:pt x="364490" y="0"/>
                  </a:lnTo>
                  <a:lnTo>
                    <a:pt x="364490" y="455676"/>
                  </a:lnTo>
                  <a:lnTo>
                    <a:pt x="0" y="455676"/>
                  </a:lnTo>
                  <a:lnTo>
                    <a:pt x="0" y="0"/>
                  </a:lnTo>
                  <a:close/>
                </a:path>
              </a:pathLst>
            </a:custGeom>
            <a:blipFill>
              <a:blip r:embed="rId4"/>
              <a:stretch>
                <a:fillRect l="-341" t="0" r="-352" b="13"/>
              </a:stretch>
            </a:blipFill>
          </p:spPr>
        </p:sp>
      </p:grpSp>
      <p:sp>
        <p:nvSpPr>
          <p:cNvPr name="TextBox 37" id="37"/>
          <p:cNvSpPr txBox="true"/>
          <p:nvPr/>
        </p:nvSpPr>
        <p:spPr>
          <a:xfrm rot="0">
            <a:off x="765572" y="4597152"/>
            <a:ext cx="13714065" cy="575519"/>
          </a:xfrm>
          <a:prstGeom prst="rect">
            <a:avLst/>
          </a:prstGeom>
        </p:spPr>
        <p:txBody>
          <a:bodyPr anchor="t" rtlCol="false" tIns="0" lIns="0" bIns="0" rIns="0">
            <a:spAutoFit/>
          </a:bodyPr>
          <a:lstStyle/>
          <a:p>
            <a:pPr algn="l">
              <a:lnSpc>
                <a:spcPts val="4250"/>
              </a:lnSpc>
            </a:pPr>
            <a:r>
              <a:rPr lang="en-US" sz="3437" b="true">
                <a:solidFill>
                  <a:srgbClr val="333F70"/>
                </a:solidFill>
                <a:latin typeface="Arimo Bold"/>
                <a:ea typeface="Arimo Bold"/>
                <a:cs typeface="Arimo Bold"/>
                <a:sym typeface="Arimo Bold"/>
              </a:rPr>
              <a:t>Qualitative Research: Sample Interview Questions</a:t>
            </a:r>
          </a:p>
        </p:txBody>
      </p:sp>
      <p:sp>
        <p:nvSpPr>
          <p:cNvPr name="TextBox 38" id="38"/>
          <p:cNvSpPr txBox="true"/>
          <p:nvPr/>
        </p:nvSpPr>
        <p:spPr>
          <a:xfrm rot="0">
            <a:off x="765572" y="5434013"/>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What is the most frustrating part of planning your weekly groceries?</a:t>
            </a:r>
          </a:p>
        </p:txBody>
      </p:sp>
      <p:sp>
        <p:nvSpPr>
          <p:cNvPr name="TextBox 39" id="39"/>
          <p:cNvSpPr txBox="true"/>
          <p:nvPr/>
        </p:nvSpPr>
        <p:spPr>
          <a:xfrm rot="0">
            <a:off x="765572" y="5860554"/>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How do you currently track food expiration dates, and how often do you miss them?</a:t>
            </a:r>
          </a:p>
        </p:txBody>
      </p:sp>
      <p:sp>
        <p:nvSpPr>
          <p:cNvPr name="TextBox 40" id="40"/>
          <p:cNvSpPr txBox="true"/>
          <p:nvPr/>
        </p:nvSpPr>
        <p:spPr>
          <a:xfrm rot="0">
            <a:off x="765572" y="6287095"/>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In a typical week, how much money do you estimate you waste on spoiled food?</a:t>
            </a:r>
          </a:p>
        </p:txBody>
      </p:sp>
      <p:sp>
        <p:nvSpPr>
          <p:cNvPr name="TextBox 41" id="41"/>
          <p:cNvSpPr txBox="true"/>
          <p:nvPr/>
        </p:nvSpPr>
        <p:spPr>
          <a:xfrm rot="0">
            <a:off x="765572" y="6713636"/>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Describe the last time you realised you had bought an ingredient you already owned.</a:t>
            </a:r>
          </a:p>
        </p:txBody>
      </p:sp>
      <p:sp>
        <p:nvSpPr>
          <p:cNvPr name="TextBox 42" id="42"/>
          <p:cNvSpPr txBox="true"/>
          <p:nvPr/>
        </p:nvSpPr>
        <p:spPr>
          <a:xfrm rot="0">
            <a:off x="765572" y="7140179"/>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What features, if any, have you used in other inventory/shopping apps?</a:t>
            </a:r>
          </a:p>
        </p:txBody>
      </p:sp>
      <p:sp>
        <p:nvSpPr>
          <p:cNvPr name="TextBox 43" id="43"/>
          <p:cNvSpPr txBox="true"/>
          <p:nvPr/>
        </p:nvSpPr>
        <p:spPr>
          <a:xfrm rot="0">
            <a:off x="765572" y="7566720"/>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How willing are you to scan items into a digital inventory?</a:t>
            </a:r>
          </a:p>
        </p:txBody>
      </p:sp>
      <p:sp>
        <p:nvSpPr>
          <p:cNvPr name="TextBox 44" id="44"/>
          <p:cNvSpPr txBox="true"/>
          <p:nvPr/>
        </p:nvSpPr>
        <p:spPr>
          <a:xfrm rot="0">
            <a:off x="765572" y="7993261"/>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Do you prefer recipe recommendations based on ingredients you need to use up or ingredients you need to buy?</a:t>
            </a:r>
          </a:p>
        </p:txBody>
      </p:sp>
      <p:sp>
        <p:nvSpPr>
          <p:cNvPr name="TextBox 45" id="45"/>
          <p:cNvSpPr txBox="true"/>
          <p:nvPr/>
        </p:nvSpPr>
        <p:spPr>
          <a:xfrm rot="0">
            <a:off x="765572" y="8419803"/>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What external factors (e.g., store sales, family requests) disrupt your shopping routine?</a:t>
            </a:r>
          </a:p>
        </p:txBody>
      </p:sp>
      <p:sp>
        <p:nvSpPr>
          <p:cNvPr name="TextBox 46" id="46"/>
          <p:cNvSpPr txBox="true"/>
          <p:nvPr/>
        </p:nvSpPr>
        <p:spPr>
          <a:xfrm rot="0">
            <a:off x="765572" y="8846344"/>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How important is it for you that the app integrates with smart home devices?</a:t>
            </a:r>
          </a:p>
        </p:txBody>
      </p:sp>
      <p:sp>
        <p:nvSpPr>
          <p:cNvPr name="TextBox 47" id="47"/>
          <p:cNvSpPr txBox="true"/>
          <p:nvPr/>
        </p:nvSpPr>
        <p:spPr>
          <a:xfrm rot="0">
            <a:off x="765572" y="9272885"/>
            <a:ext cx="16756856" cy="317543"/>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333F70"/>
                </a:solidFill>
                <a:latin typeface="Open Sans Bold"/>
                <a:ea typeface="Open Sans Bold"/>
                <a:cs typeface="Open Sans Bold"/>
                <a:sym typeface="Open Sans Bold"/>
              </a:rPr>
              <a:t>What would motivate you most to use a food waste reduction app daily?</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661541" y="899666"/>
            <a:ext cx="6271469" cy="638175"/>
          </a:xfrm>
          <a:prstGeom prst="rect">
            <a:avLst/>
          </a:prstGeom>
        </p:spPr>
        <p:txBody>
          <a:bodyPr anchor="t" rtlCol="false" tIns="0" lIns="0" bIns="0" rIns="0">
            <a:spAutoFit/>
          </a:bodyPr>
          <a:lstStyle/>
          <a:p>
            <a:pPr algn="l">
              <a:lnSpc>
                <a:spcPts val="4625"/>
              </a:lnSpc>
            </a:pPr>
            <a:r>
              <a:rPr lang="en-US" sz="3687" b="true">
                <a:solidFill>
                  <a:srgbClr val="333F70"/>
                </a:solidFill>
                <a:latin typeface="Arimo Bold"/>
                <a:ea typeface="Arimo Bold"/>
                <a:cs typeface="Arimo Bold"/>
                <a:sym typeface="Arimo Bold"/>
              </a:rPr>
              <a:t>Competitor Analysis:</a:t>
            </a:r>
          </a:p>
        </p:txBody>
      </p:sp>
      <p:sp>
        <p:nvSpPr>
          <p:cNvPr name="TextBox 7" id="7"/>
          <p:cNvSpPr txBox="true"/>
          <p:nvPr/>
        </p:nvSpPr>
        <p:spPr>
          <a:xfrm rot="0">
            <a:off x="661541" y="1858715"/>
            <a:ext cx="16964918" cy="269918"/>
          </a:xfrm>
          <a:prstGeom prst="rect">
            <a:avLst/>
          </a:prstGeom>
        </p:spPr>
        <p:txBody>
          <a:bodyPr anchor="t" rtlCol="false" tIns="0" lIns="0" bIns="0" rIns="0">
            <a:spAutoFit/>
          </a:bodyPr>
          <a:lstStyle/>
          <a:p>
            <a:pPr algn="l" marL="216793" indent="-108396" lvl="1">
              <a:lnSpc>
                <a:spcPts val="2374"/>
              </a:lnSpc>
              <a:buAutoNum type="arabicPeriod" startAt="1"/>
            </a:pPr>
            <a:r>
              <a:rPr lang="en-US" b="true" sz="1437">
                <a:solidFill>
                  <a:srgbClr val="333F70"/>
                </a:solidFill>
                <a:latin typeface="Open Sans Bold"/>
                <a:ea typeface="Open Sans Bold"/>
                <a:cs typeface="Open Sans Bold"/>
                <a:sym typeface="Open Sans Bold"/>
              </a:rPr>
              <a:t>Target fit — How well the app’s core audience matches yours (households, families, students, zero-waste users).</a:t>
            </a:r>
          </a:p>
        </p:txBody>
      </p:sp>
      <p:sp>
        <p:nvSpPr>
          <p:cNvPr name="TextBox 8" id="8"/>
          <p:cNvSpPr txBox="true"/>
          <p:nvPr/>
        </p:nvSpPr>
        <p:spPr>
          <a:xfrm rot="0">
            <a:off x="661541" y="2227212"/>
            <a:ext cx="16964918" cy="269918"/>
          </a:xfrm>
          <a:prstGeom prst="rect">
            <a:avLst/>
          </a:prstGeom>
        </p:spPr>
        <p:txBody>
          <a:bodyPr anchor="t" rtlCol="false" tIns="0" lIns="0" bIns="0" rIns="0">
            <a:spAutoFit/>
          </a:bodyPr>
          <a:lstStyle/>
          <a:p>
            <a:pPr algn="l" marL="216793" indent="-108396" lvl="1">
              <a:lnSpc>
                <a:spcPts val="2374"/>
              </a:lnSpc>
              <a:buAutoNum type="arabicPeriod" startAt="1"/>
            </a:pPr>
            <a:r>
              <a:rPr lang="en-US" b="true" sz="1437">
                <a:solidFill>
                  <a:srgbClr val="333F70"/>
                </a:solidFill>
                <a:latin typeface="Open Sans Bold"/>
                <a:ea typeface="Open Sans Bold"/>
                <a:cs typeface="Open Sans Bold"/>
                <a:sym typeface="Open Sans Bold"/>
              </a:rPr>
              <a:t>Core features — Inventory + expiry tracking, shopping lists, meal planner, reminders, barcode/receipt scan. (Does it do the bread-and-butter things?)</a:t>
            </a:r>
          </a:p>
        </p:txBody>
      </p:sp>
      <p:sp>
        <p:nvSpPr>
          <p:cNvPr name="TextBox 9" id="9"/>
          <p:cNvSpPr txBox="true"/>
          <p:nvPr/>
        </p:nvSpPr>
        <p:spPr>
          <a:xfrm rot="0">
            <a:off x="661541" y="2595711"/>
            <a:ext cx="16964918" cy="269918"/>
          </a:xfrm>
          <a:prstGeom prst="rect">
            <a:avLst/>
          </a:prstGeom>
        </p:spPr>
        <p:txBody>
          <a:bodyPr anchor="t" rtlCol="false" tIns="0" lIns="0" bIns="0" rIns="0">
            <a:spAutoFit/>
          </a:bodyPr>
          <a:lstStyle/>
          <a:p>
            <a:pPr algn="l" marL="216793" indent="-108396" lvl="1">
              <a:lnSpc>
                <a:spcPts val="2374"/>
              </a:lnSpc>
              <a:buAutoNum type="arabicPeriod" startAt="1"/>
            </a:pPr>
            <a:r>
              <a:rPr lang="en-US" b="true" sz="1437">
                <a:solidFill>
                  <a:srgbClr val="333F70"/>
                </a:solidFill>
                <a:latin typeface="Open Sans Bold"/>
                <a:ea typeface="Open Sans Bold"/>
                <a:cs typeface="Open Sans Bold"/>
                <a:sym typeface="Open Sans Bold"/>
              </a:rPr>
              <a:t>Waste-reduction impact — Features that actually prevent waste: smart suggestions, portion planning, expiry alerts, resale/donation flows, compost guidance.</a:t>
            </a:r>
          </a:p>
        </p:txBody>
      </p:sp>
      <p:sp>
        <p:nvSpPr>
          <p:cNvPr name="TextBox 10" id="10"/>
          <p:cNvSpPr txBox="true"/>
          <p:nvPr/>
        </p:nvSpPr>
        <p:spPr>
          <a:xfrm rot="0">
            <a:off x="661541" y="2964210"/>
            <a:ext cx="16964918" cy="269918"/>
          </a:xfrm>
          <a:prstGeom prst="rect">
            <a:avLst/>
          </a:prstGeom>
        </p:spPr>
        <p:txBody>
          <a:bodyPr anchor="t" rtlCol="false" tIns="0" lIns="0" bIns="0" rIns="0">
            <a:spAutoFit/>
          </a:bodyPr>
          <a:lstStyle/>
          <a:p>
            <a:pPr algn="l" marL="216793" indent="-108396" lvl="1">
              <a:lnSpc>
                <a:spcPts val="2374"/>
              </a:lnSpc>
              <a:buAutoNum type="arabicPeriod" startAt="1"/>
            </a:pPr>
            <a:r>
              <a:rPr lang="en-US" b="true" sz="1437">
                <a:solidFill>
                  <a:srgbClr val="333F70"/>
                </a:solidFill>
                <a:latin typeface="Open Sans Bold"/>
                <a:ea typeface="Open Sans Bold"/>
                <a:cs typeface="Open Sans Bold"/>
                <a:sym typeface="Open Sans Bold"/>
              </a:rPr>
              <a:t>UX &amp; onboarding — Speed of setup, ease of adding items, clarity of alerts, friction in daily use. High UX = higher retention.</a:t>
            </a:r>
          </a:p>
        </p:txBody>
      </p:sp>
      <p:sp>
        <p:nvSpPr>
          <p:cNvPr name="TextBox 11" id="11"/>
          <p:cNvSpPr txBox="true"/>
          <p:nvPr/>
        </p:nvSpPr>
        <p:spPr>
          <a:xfrm rot="0">
            <a:off x="661541" y="3332709"/>
            <a:ext cx="16964918" cy="269918"/>
          </a:xfrm>
          <a:prstGeom prst="rect">
            <a:avLst/>
          </a:prstGeom>
        </p:spPr>
        <p:txBody>
          <a:bodyPr anchor="t" rtlCol="false" tIns="0" lIns="0" bIns="0" rIns="0">
            <a:spAutoFit/>
          </a:bodyPr>
          <a:lstStyle/>
          <a:p>
            <a:pPr algn="l" marL="216793" indent="-108396" lvl="1">
              <a:lnSpc>
                <a:spcPts val="2374"/>
              </a:lnSpc>
              <a:buAutoNum type="arabicPeriod" startAt="1"/>
            </a:pPr>
            <a:r>
              <a:rPr lang="en-US" b="true" sz="1437">
                <a:solidFill>
                  <a:srgbClr val="333F70"/>
                </a:solidFill>
                <a:latin typeface="Open Sans Bold"/>
                <a:ea typeface="Open Sans Bold"/>
                <a:cs typeface="Open Sans Bold"/>
                <a:sym typeface="Open Sans Bold"/>
              </a:rPr>
              <a:t>Business model &amp; monetization — Free vs freemium vs paid, ads, partner grocery revenue — affects user trust and scaling.</a:t>
            </a:r>
          </a:p>
        </p:txBody>
      </p:sp>
      <p:sp>
        <p:nvSpPr>
          <p:cNvPr name="TextBox 12" id="12"/>
          <p:cNvSpPr txBox="true"/>
          <p:nvPr/>
        </p:nvSpPr>
        <p:spPr>
          <a:xfrm rot="0">
            <a:off x="671066" y="3701206"/>
            <a:ext cx="16964918" cy="269918"/>
          </a:xfrm>
          <a:prstGeom prst="rect">
            <a:avLst/>
          </a:prstGeom>
        </p:spPr>
        <p:txBody>
          <a:bodyPr anchor="t" rtlCol="false" tIns="0" lIns="0" bIns="0" rIns="0">
            <a:spAutoFit/>
          </a:bodyPr>
          <a:lstStyle/>
          <a:p>
            <a:pPr algn="l" marL="216793" indent="-108396" lvl="1">
              <a:lnSpc>
                <a:spcPts val="2374"/>
              </a:lnSpc>
              <a:buAutoNum type="arabicPeriod" startAt="1"/>
            </a:pPr>
            <a:r>
              <a:rPr lang="en-US" b="true" sz="1437">
                <a:solidFill>
                  <a:srgbClr val="333F70"/>
                </a:solidFill>
                <a:latin typeface="Open Sans Bold"/>
                <a:ea typeface="Open Sans Bold"/>
                <a:cs typeface="Open Sans Bold"/>
                <a:sym typeface="Open Sans Bold"/>
              </a:rPr>
              <a:t>Market traction &amp; partnerships — Users, ratings, retailer partnerships, press — indicates viability and barriers to entry.</a:t>
            </a:r>
          </a:p>
        </p:txBody>
      </p:sp>
      <p:sp>
        <p:nvSpPr>
          <p:cNvPr name="TextBox 13" id="13"/>
          <p:cNvSpPr txBox="true"/>
          <p:nvPr/>
        </p:nvSpPr>
        <p:spPr>
          <a:xfrm rot="0">
            <a:off x="661541" y="4315717"/>
            <a:ext cx="14909155" cy="501104"/>
          </a:xfrm>
          <a:prstGeom prst="rect">
            <a:avLst/>
          </a:prstGeom>
        </p:spPr>
        <p:txBody>
          <a:bodyPr anchor="t" rtlCol="false" tIns="0" lIns="0" bIns="0" rIns="0">
            <a:spAutoFit/>
          </a:bodyPr>
          <a:lstStyle/>
          <a:p>
            <a:pPr algn="l">
              <a:lnSpc>
                <a:spcPts val="3687"/>
              </a:lnSpc>
            </a:pPr>
            <a:r>
              <a:rPr lang="en-US" sz="2937" b="true">
                <a:solidFill>
                  <a:srgbClr val="333F70"/>
                </a:solidFill>
                <a:latin typeface="Arimo Bold"/>
                <a:ea typeface="Arimo Bold"/>
                <a:cs typeface="Arimo Bold"/>
                <a:sym typeface="Arimo Bold"/>
              </a:rPr>
              <a:t>Example (3 competitor archetypes — fill with actual apps later)</a:t>
            </a:r>
          </a:p>
        </p:txBody>
      </p:sp>
      <p:grpSp>
        <p:nvGrpSpPr>
          <p:cNvPr name="Group 14" id="14"/>
          <p:cNvGrpSpPr/>
          <p:nvPr/>
        </p:nvGrpSpPr>
        <p:grpSpPr>
          <a:xfrm rot="0">
            <a:off x="656779" y="5095577"/>
            <a:ext cx="16974442" cy="3733800"/>
            <a:chOff x="0" y="0"/>
            <a:chExt cx="22632590" cy="4978400"/>
          </a:xfrm>
        </p:grpSpPr>
        <p:sp>
          <p:nvSpPr>
            <p:cNvPr name="Freeform 15" id="15"/>
            <p:cNvSpPr/>
            <p:nvPr/>
          </p:nvSpPr>
          <p:spPr>
            <a:xfrm flipH="false" flipV="false" rot="0">
              <a:off x="0" y="0"/>
              <a:ext cx="22632543" cy="4978400"/>
            </a:xfrm>
            <a:custGeom>
              <a:avLst/>
              <a:gdLst/>
              <a:ahLst/>
              <a:cxnLst/>
              <a:rect r="r" b="b" t="t" l="l"/>
              <a:pathLst>
                <a:path h="4978400" w="22632543">
                  <a:moveTo>
                    <a:pt x="0" y="112268"/>
                  </a:moveTo>
                  <a:cubicBezTo>
                    <a:pt x="0" y="50292"/>
                    <a:pt x="50292" y="0"/>
                    <a:pt x="112395" y="0"/>
                  </a:cubicBezTo>
                  <a:lnTo>
                    <a:pt x="22520148" y="0"/>
                  </a:lnTo>
                  <a:lnTo>
                    <a:pt x="22520148" y="6350"/>
                  </a:lnTo>
                  <a:lnTo>
                    <a:pt x="22520148" y="0"/>
                  </a:lnTo>
                  <a:cubicBezTo>
                    <a:pt x="22582251" y="0"/>
                    <a:pt x="22632543" y="50292"/>
                    <a:pt x="22632543" y="112268"/>
                  </a:cubicBezTo>
                  <a:lnTo>
                    <a:pt x="22626193" y="112268"/>
                  </a:lnTo>
                  <a:lnTo>
                    <a:pt x="22632543" y="112268"/>
                  </a:lnTo>
                  <a:lnTo>
                    <a:pt x="22632543" y="4866132"/>
                  </a:lnTo>
                  <a:lnTo>
                    <a:pt x="22626193" y="4866132"/>
                  </a:lnTo>
                  <a:lnTo>
                    <a:pt x="22632543" y="4866132"/>
                  </a:lnTo>
                  <a:cubicBezTo>
                    <a:pt x="22632543" y="4928108"/>
                    <a:pt x="22582251" y="4978400"/>
                    <a:pt x="22520148" y="4978400"/>
                  </a:cubicBezTo>
                  <a:lnTo>
                    <a:pt x="22520148" y="4972050"/>
                  </a:lnTo>
                  <a:lnTo>
                    <a:pt x="22520148" y="4978400"/>
                  </a:lnTo>
                  <a:lnTo>
                    <a:pt x="112395" y="4978400"/>
                  </a:lnTo>
                  <a:lnTo>
                    <a:pt x="112395" y="4972050"/>
                  </a:lnTo>
                  <a:lnTo>
                    <a:pt x="112395" y="4978400"/>
                  </a:lnTo>
                  <a:cubicBezTo>
                    <a:pt x="50292" y="4978400"/>
                    <a:pt x="0" y="4928108"/>
                    <a:pt x="0" y="4866132"/>
                  </a:cubicBezTo>
                  <a:lnTo>
                    <a:pt x="0" y="112268"/>
                  </a:lnTo>
                  <a:lnTo>
                    <a:pt x="6350" y="112268"/>
                  </a:lnTo>
                  <a:lnTo>
                    <a:pt x="0" y="112268"/>
                  </a:lnTo>
                  <a:moveTo>
                    <a:pt x="12700" y="112268"/>
                  </a:moveTo>
                  <a:lnTo>
                    <a:pt x="12700" y="4866132"/>
                  </a:lnTo>
                  <a:lnTo>
                    <a:pt x="6350" y="4866132"/>
                  </a:lnTo>
                  <a:lnTo>
                    <a:pt x="12700" y="4866132"/>
                  </a:lnTo>
                  <a:cubicBezTo>
                    <a:pt x="12700" y="4921123"/>
                    <a:pt x="57277" y="4965700"/>
                    <a:pt x="112395" y="4965700"/>
                  </a:cubicBezTo>
                  <a:lnTo>
                    <a:pt x="22520148" y="4965700"/>
                  </a:lnTo>
                  <a:cubicBezTo>
                    <a:pt x="22575265" y="4965700"/>
                    <a:pt x="22619843" y="4921123"/>
                    <a:pt x="22619843" y="4866132"/>
                  </a:cubicBezTo>
                  <a:lnTo>
                    <a:pt x="22619843" y="112268"/>
                  </a:lnTo>
                  <a:cubicBezTo>
                    <a:pt x="22619843" y="57277"/>
                    <a:pt x="22575265" y="12700"/>
                    <a:pt x="22520148" y="12700"/>
                  </a:cubicBezTo>
                  <a:lnTo>
                    <a:pt x="112395" y="12700"/>
                  </a:lnTo>
                  <a:lnTo>
                    <a:pt x="112395" y="6350"/>
                  </a:lnTo>
                  <a:lnTo>
                    <a:pt x="112395" y="12700"/>
                  </a:lnTo>
                  <a:cubicBezTo>
                    <a:pt x="57277" y="12700"/>
                    <a:pt x="12700" y="57277"/>
                    <a:pt x="12700" y="112268"/>
                  </a:cubicBezTo>
                  <a:close/>
                </a:path>
              </a:pathLst>
            </a:custGeom>
            <a:solidFill>
              <a:srgbClr val="000000">
                <a:alpha val="392"/>
              </a:srgbClr>
            </a:solidFill>
          </p:spPr>
        </p:sp>
      </p:grpSp>
      <p:grpSp>
        <p:nvGrpSpPr>
          <p:cNvPr name="Group 16" id="16"/>
          <p:cNvGrpSpPr/>
          <p:nvPr/>
        </p:nvGrpSpPr>
        <p:grpSpPr>
          <a:xfrm rot="0">
            <a:off x="671066" y="5109865"/>
            <a:ext cx="16944082" cy="850701"/>
            <a:chOff x="0" y="0"/>
            <a:chExt cx="22592110" cy="1134268"/>
          </a:xfrm>
        </p:grpSpPr>
        <p:sp>
          <p:nvSpPr>
            <p:cNvPr name="Freeform 17" id="17"/>
            <p:cNvSpPr/>
            <p:nvPr/>
          </p:nvSpPr>
          <p:spPr>
            <a:xfrm flipH="false" flipV="false" rot="0">
              <a:off x="0" y="0"/>
              <a:ext cx="22592157" cy="1134237"/>
            </a:xfrm>
            <a:custGeom>
              <a:avLst/>
              <a:gdLst/>
              <a:ahLst/>
              <a:cxnLst/>
              <a:rect r="r" b="b" t="t" l="l"/>
              <a:pathLst>
                <a:path h="1134237" w="22592157">
                  <a:moveTo>
                    <a:pt x="0" y="0"/>
                  </a:moveTo>
                  <a:lnTo>
                    <a:pt x="22592157" y="0"/>
                  </a:lnTo>
                  <a:lnTo>
                    <a:pt x="22592157" y="1134237"/>
                  </a:lnTo>
                  <a:lnTo>
                    <a:pt x="0" y="1134237"/>
                  </a:lnTo>
                  <a:close/>
                </a:path>
              </a:pathLst>
            </a:custGeom>
            <a:solidFill>
              <a:srgbClr val="FFFFFF">
                <a:alpha val="0"/>
              </a:srgbClr>
            </a:solidFill>
          </p:spPr>
        </p:sp>
      </p:grpSp>
      <p:sp>
        <p:nvSpPr>
          <p:cNvPr name="TextBox 18" id="18"/>
          <p:cNvSpPr txBox="true"/>
          <p:nvPr/>
        </p:nvSpPr>
        <p:spPr>
          <a:xfrm rot="0">
            <a:off x="862756" y="5175648"/>
            <a:ext cx="1499592" cy="661988"/>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Competitor archetype</a:t>
            </a:r>
          </a:p>
        </p:txBody>
      </p:sp>
      <p:sp>
        <p:nvSpPr>
          <p:cNvPr name="TextBox 19" id="19"/>
          <p:cNvSpPr txBox="true"/>
          <p:nvPr/>
        </p:nvSpPr>
        <p:spPr>
          <a:xfrm rot="0">
            <a:off x="2749898" y="5175648"/>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Target fit</a:t>
            </a:r>
          </a:p>
        </p:txBody>
      </p:sp>
      <p:sp>
        <p:nvSpPr>
          <p:cNvPr name="TextBox 20" id="20"/>
          <p:cNvSpPr txBox="true"/>
          <p:nvPr/>
        </p:nvSpPr>
        <p:spPr>
          <a:xfrm rot="0">
            <a:off x="4632275" y="5175648"/>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Core features</a:t>
            </a:r>
          </a:p>
        </p:txBody>
      </p:sp>
      <p:sp>
        <p:nvSpPr>
          <p:cNvPr name="TextBox 21" id="21"/>
          <p:cNvSpPr txBox="true"/>
          <p:nvPr/>
        </p:nvSpPr>
        <p:spPr>
          <a:xfrm rot="0">
            <a:off x="6514654" y="5175648"/>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Waste impact</a:t>
            </a:r>
          </a:p>
        </p:txBody>
      </p:sp>
      <p:sp>
        <p:nvSpPr>
          <p:cNvPr name="TextBox 22" id="22"/>
          <p:cNvSpPr txBox="true"/>
          <p:nvPr/>
        </p:nvSpPr>
        <p:spPr>
          <a:xfrm rot="0">
            <a:off x="8397031" y="5175648"/>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UX</a:t>
            </a:r>
          </a:p>
        </p:txBody>
      </p:sp>
      <p:sp>
        <p:nvSpPr>
          <p:cNvPr name="TextBox 23" id="23"/>
          <p:cNvSpPr txBox="true"/>
          <p:nvPr/>
        </p:nvSpPr>
        <p:spPr>
          <a:xfrm rot="0">
            <a:off x="10279410" y="5175648"/>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Integrations</a:t>
            </a:r>
          </a:p>
        </p:txBody>
      </p:sp>
      <p:sp>
        <p:nvSpPr>
          <p:cNvPr name="TextBox 24" id="24"/>
          <p:cNvSpPr txBox="true"/>
          <p:nvPr/>
        </p:nvSpPr>
        <p:spPr>
          <a:xfrm rot="0">
            <a:off x="12161787" y="5175648"/>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Biz model</a:t>
            </a:r>
          </a:p>
        </p:txBody>
      </p:sp>
      <p:sp>
        <p:nvSpPr>
          <p:cNvPr name="TextBox 25" id="25"/>
          <p:cNvSpPr txBox="true"/>
          <p:nvPr/>
        </p:nvSpPr>
        <p:spPr>
          <a:xfrm rot="0">
            <a:off x="14044166" y="5175648"/>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Traction</a:t>
            </a:r>
          </a:p>
        </p:txBody>
      </p:sp>
      <p:sp>
        <p:nvSpPr>
          <p:cNvPr name="TextBox 26" id="26"/>
          <p:cNvSpPr txBox="true"/>
          <p:nvPr/>
        </p:nvSpPr>
        <p:spPr>
          <a:xfrm rot="0">
            <a:off x="15926544" y="5175648"/>
            <a:ext cx="1499593"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Raw score</a:t>
            </a:r>
          </a:p>
        </p:txBody>
      </p:sp>
      <p:grpSp>
        <p:nvGrpSpPr>
          <p:cNvPr name="Group 27" id="27"/>
          <p:cNvGrpSpPr/>
          <p:nvPr/>
        </p:nvGrpSpPr>
        <p:grpSpPr>
          <a:xfrm rot="0">
            <a:off x="671066" y="5960566"/>
            <a:ext cx="16944082" cy="1153120"/>
            <a:chOff x="0" y="0"/>
            <a:chExt cx="22592110" cy="1537493"/>
          </a:xfrm>
        </p:grpSpPr>
        <p:sp>
          <p:nvSpPr>
            <p:cNvPr name="Freeform 28" id="28"/>
            <p:cNvSpPr/>
            <p:nvPr/>
          </p:nvSpPr>
          <p:spPr>
            <a:xfrm flipH="false" flipV="false" rot="0">
              <a:off x="0" y="0"/>
              <a:ext cx="22592157" cy="1537462"/>
            </a:xfrm>
            <a:custGeom>
              <a:avLst/>
              <a:gdLst/>
              <a:ahLst/>
              <a:cxnLst/>
              <a:rect r="r" b="b" t="t" l="l"/>
              <a:pathLst>
                <a:path h="1537462" w="22592157">
                  <a:moveTo>
                    <a:pt x="0" y="0"/>
                  </a:moveTo>
                  <a:lnTo>
                    <a:pt x="22592157" y="0"/>
                  </a:lnTo>
                  <a:lnTo>
                    <a:pt x="22592157" y="1537462"/>
                  </a:lnTo>
                  <a:lnTo>
                    <a:pt x="0" y="1537462"/>
                  </a:lnTo>
                  <a:close/>
                </a:path>
              </a:pathLst>
            </a:custGeom>
            <a:solidFill>
              <a:srgbClr val="000000">
                <a:alpha val="0"/>
              </a:srgbClr>
            </a:solidFill>
          </p:spPr>
        </p:sp>
      </p:grpSp>
      <p:sp>
        <p:nvSpPr>
          <p:cNvPr name="TextBox 29" id="29"/>
          <p:cNvSpPr txBox="true"/>
          <p:nvPr/>
        </p:nvSpPr>
        <p:spPr>
          <a:xfrm rot="0">
            <a:off x="862756" y="6026349"/>
            <a:ext cx="1499592" cy="964406"/>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Food-waste specialist (e.g., focused app)</a:t>
            </a:r>
          </a:p>
        </p:txBody>
      </p:sp>
      <p:sp>
        <p:nvSpPr>
          <p:cNvPr name="TextBox 30" id="30"/>
          <p:cNvSpPr txBox="true"/>
          <p:nvPr/>
        </p:nvSpPr>
        <p:spPr>
          <a:xfrm rot="0">
            <a:off x="2749898" y="602634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5</a:t>
            </a:r>
          </a:p>
        </p:txBody>
      </p:sp>
      <p:sp>
        <p:nvSpPr>
          <p:cNvPr name="TextBox 31" id="31"/>
          <p:cNvSpPr txBox="true"/>
          <p:nvPr/>
        </p:nvSpPr>
        <p:spPr>
          <a:xfrm rot="0">
            <a:off x="4632275" y="602634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4</a:t>
            </a:r>
          </a:p>
        </p:txBody>
      </p:sp>
      <p:sp>
        <p:nvSpPr>
          <p:cNvPr name="TextBox 32" id="32"/>
          <p:cNvSpPr txBox="true"/>
          <p:nvPr/>
        </p:nvSpPr>
        <p:spPr>
          <a:xfrm rot="0">
            <a:off x="6514654" y="602634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5</a:t>
            </a:r>
          </a:p>
        </p:txBody>
      </p:sp>
      <p:sp>
        <p:nvSpPr>
          <p:cNvPr name="TextBox 33" id="33"/>
          <p:cNvSpPr txBox="true"/>
          <p:nvPr/>
        </p:nvSpPr>
        <p:spPr>
          <a:xfrm rot="0">
            <a:off x="8397031" y="602634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3</a:t>
            </a:r>
          </a:p>
        </p:txBody>
      </p:sp>
      <p:sp>
        <p:nvSpPr>
          <p:cNvPr name="TextBox 34" id="34"/>
          <p:cNvSpPr txBox="true"/>
          <p:nvPr/>
        </p:nvSpPr>
        <p:spPr>
          <a:xfrm rot="0">
            <a:off x="10279410" y="602634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2</a:t>
            </a:r>
          </a:p>
        </p:txBody>
      </p:sp>
      <p:sp>
        <p:nvSpPr>
          <p:cNvPr name="TextBox 35" id="35"/>
          <p:cNvSpPr txBox="true"/>
          <p:nvPr/>
        </p:nvSpPr>
        <p:spPr>
          <a:xfrm rot="0">
            <a:off x="12161787" y="602634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3</a:t>
            </a:r>
          </a:p>
        </p:txBody>
      </p:sp>
      <p:sp>
        <p:nvSpPr>
          <p:cNvPr name="TextBox 36" id="36"/>
          <p:cNvSpPr txBox="true"/>
          <p:nvPr/>
        </p:nvSpPr>
        <p:spPr>
          <a:xfrm rot="0">
            <a:off x="14044166" y="602634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3</a:t>
            </a:r>
          </a:p>
        </p:txBody>
      </p:sp>
      <p:sp>
        <p:nvSpPr>
          <p:cNvPr name="TextBox 37" id="37"/>
          <p:cNvSpPr txBox="true"/>
          <p:nvPr/>
        </p:nvSpPr>
        <p:spPr>
          <a:xfrm rot="0">
            <a:off x="15926544" y="6026349"/>
            <a:ext cx="1499593"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25</a:t>
            </a:r>
          </a:p>
        </p:txBody>
      </p:sp>
      <p:grpSp>
        <p:nvGrpSpPr>
          <p:cNvPr name="Group 38" id="38"/>
          <p:cNvGrpSpPr/>
          <p:nvPr/>
        </p:nvGrpSpPr>
        <p:grpSpPr>
          <a:xfrm rot="0">
            <a:off x="671066" y="7113686"/>
            <a:ext cx="16944082" cy="850701"/>
            <a:chOff x="0" y="0"/>
            <a:chExt cx="22592110" cy="1134268"/>
          </a:xfrm>
        </p:grpSpPr>
        <p:sp>
          <p:nvSpPr>
            <p:cNvPr name="Freeform 39" id="39"/>
            <p:cNvSpPr/>
            <p:nvPr/>
          </p:nvSpPr>
          <p:spPr>
            <a:xfrm flipH="false" flipV="false" rot="0">
              <a:off x="0" y="0"/>
              <a:ext cx="22592157" cy="1134237"/>
            </a:xfrm>
            <a:custGeom>
              <a:avLst/>
              <a:gdLst/>
              <a:ahLst/>
              <a:cxnLst/>
              <a:rect r="r" b="b" t="t" l="l"/>
              <a:pathLst>
                <a:path h="1134237" w="22592157">
                  <a:moveTo>
                    <a:pt x="0" y="0"/>
                  </a:moveTo>
                  <a:lnTo>
                    <a:pt x="22592157" y="0"/>
                  </a:lnTo>
                  <a:lnTo>
                    <a:pt x="22592157" y="1134237"/>
                  </a:lnTo>
                  <a:lnTo>
                    <a:pt x="0" y="1134237"/>
                  </a:lnTo>
                  <a:close/>
                </a:path>
              </a:pathLst>
            </a:custGeom>
            <a:solidFill>
              <a:srgbClr val="FFFFFF">
                <a:alpha val="0"/>
              </a:srgbClr>
            </a:solidFill>
          </p:spPr>
        </p:sp>
      </p:grpSp>
      <p:sp>
        <p:nvSpPr>
          <p:cNvPr name="TextBox 40" id="40"/>
          <p:cNvSpPr txBox="true"/>
          <p:nvPr/>
        </p:nvSpPr>
        <p:spPr>
          <a:xfrm rot="0">
            <a:off x="862756" y="7179469"/>
            <a:ext cx="1499592" cy="661988"/>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Grocery/Delivery platform</a:t>
            </a:r>
          </a:p>
        </p:txBody>
      </p:sp>
      <p:sp>
        <p:nvSpPr>
          <p:cNvPr name="TextBox 41" id="41"/>
          <p:cNvSpPr txBox="true"/>
          <p:nvPr/>
        </p:nvSpPr>
        <p:spPr>
          <a:xfrm rot="0">
            <a:off x="2749898" y="717946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4</a:t>
            </a:r>
          </a:p>
        </p:txBody>
      </p:sp>
      <p:sp>
        <p:nvSpPr>
          <p:cNvPr name="TextBox 42" id="42"/>
          <p:cNvSpPr txBox="true"/>
          <p:nvPr/>
        </p:nvSpPr>
        <p:spPr>
          <a:xfrm rot="0">
            <a:off x="4632275" y="717946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3</a:t>
            </a:r>
          </a:p>
        </p:txBody>
      </p:sp>
      <p:sp>
        <p:nvSpPr>
          <p:cNvPr name="TextBox 43" id="43"/>
          <p:cNvSpPr txBox="true"/>
          <p:nvPr/>
        </p:nvSpPr>
        <p:spPr>
          <a:xfrm rot="0">
            <a:off x="6514654" y="717946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3</a:t>
            </a:r>
          </a:p>
        </p:txBody>
      </p:sp>
      <p:sp>
        <p:nvSpPr>
          <p:cNvPr name="TextBox 44" id="44"/>
          <p:cNvSpPr txBox="true"/>
          <p:nvPr/>
        </p:nvSpPr>
        <p:spPr>
          <a:xfrm rot="0">
            <a:off x="8397031" y="717946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4</a:t>
            </a:r>
          </a:p>
        </p:txBody>
      </p:sp>
      <p:sp>
        <p:nvSpPr>
          <p:cNvPr name="TextBox 45" id="45"/>
          <p:cNvSpPr txBox="true"/>
          <p:nvPr/>
        </p:nvSpPr>
        <p:spPr>
          <a:xfrm rot="0">
            <a:off x="10279410" y="717946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5</a:t>
            </a:r>
          </a:p>
        </p:txBody>
      </p:sp>
      <p:sp>
        <p:nvSpPr>
          <p:cNvPr name="TextBox 46" id="46"/>
          <p:cNvSpPr txBox="true"/>
          <p:nvPr/>
        </p:nvSpPr>
        <p:spPr>
          <a:xfrm rot="0">
            <a:off x="12161787" y="717946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4</a:t>
            </a:r>
          </a:p>
        </p:txBody>
      </p:sp>
      <p:sp>
        <p:nvSpPr>
          <p:cNvPr name="TextBox 47" id="47"/>
          <p:cNvSpPr txBox="true"/>
          <p:nvPr/>
        </p:nvSpPr>
        <p:spPr>
          <a:xfrm rot="0">
            <a:off x="14044166" y="7179469"/>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5</a:t>
            </a:r>
          </a:p>
        </p:txBody>
      </p:sp>
      <p:sp>
        <p:nvSpPr>
          <p:cNvPr name="TextBox 48" id="48"/>
          <p:cNvSpPr txBox="true"/>
          <p:nvPr/>
        </p:nvSpPr>
        <p:spPr>
          <a:xfrm rot="0">
            <a:off x="15926544" y="7179469"/>
            <a:ext cx="1499593"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28</a:t>
            </a:r>
          </a:p>
        </p:txBody>
      </p:sp>
      <p:grpSp>
        <p:nvGrpSpPr>
          <p:cNvPr name="Group 49" id="49"/>
          <p:cNvGrpSpPr/>
          <p:nvPr/>
        </p:nvGrpSpPr>
        <p:grpSpPr>
          <a:xfrm rot="0">
            <a:off x="671066" y="7964389"/>
            <a:ext cx="16944082" cy="850701"/>
            <a:chOff x="0" y="0"/>
            <a:chExt cx="22592110" cy="1134268"/>
          </a:xfrm>
        </p:grpSpPr>
        <p:sp>
          <p:nvSpPr>
            <p:cNvPr name="Freeform 50" id="50"/>
            <p:cNvSpPr/>
            <p:nvPr/>
          </p:nvSpPr>
          <p:spPr>
            <a:xfrm flipH="false" flipV="false" rot="0">
              <a:off x="0" y="0"/>
              <a:ext cx="22592157" cy="1134237"/>
            </a:xfrm>
            <a:custGeom>
              <a:avLst/>
              <a:gdLst/>
              <a:ahLst/>
              <a:cxnLst/>
              <a:rect r="r" b="b" t="t" l="l"/>
              <a:pathLst>
                <a:path h="1134237" w="22592157">
                  <a:moveTo>
                    <a:pt x="0" y="0"/>
                  </a:moveTo>
                  <a:lnTo>
                    <a:pt x="22592157" y="0"/>
                  </a:lnTo>
                  <a:lnTo>
                    <a:pt x="22592157" y="1134237"/>
                  </a:lnTo>
                  <a:lnTo>
                    <a:pt x="0" y="1134237"/>
                  </a:lnTo>
                  <a:close/>
                </a:path>
              </a:pathLst>
            </a:custGeom>
            <a:solidFill>
              <a:srgbClr val="000000">
                <a:alpha val="0"/>
              </a:srgbClr>
            </a:solidFill>
          </p:spPr>
        </p:sp>
      </p:grpSp>
      <p:sp>
        <p:nvSpPr>
          <p:cNvPr name="TextBox 51" id="51"/>
          <p:cNvSpPr txBox="true"/>
          <p:nvPr/>
        </p:nvSpPr>
        <p:spPr>
          <a:xfrm rot="0">
            <a:off x="862756" y="8030170"/>
            <a:ext cx="1499592" cy="661988"/>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Recipe/inventory app</a:t>
            </a:r>
          </a:p>
        </p:txBody>
      </p:sp>
      <p:sp>
        <p:nvSpPr>
          <p:cNvPr name="TextBox 52" id="52"/>
          <p:cNvSpPr txBox="true"/>
          <p:nvPr/>
        </p:nvSpPr>
        <p:spPr>
          <a:xfrm rot="0">
            <a:off x="2749898" y="8030170"/>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3</a:t>
            </a:r>
          </a:p>
        </p:txBody>
      </p:sp>
      <p:sp>
        <p:nvSpPr>
          <p:cNvPr name="TextBox 53" id="53"/>
          <p:cNvSpPr txBox="true"/>
          <p:nvPr/>
        </p:nvSpPr>
        <p:spPr>
          <a:xfrm rot="0">
            <a:off x="4632275" y="8030170"/>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4</a:t>
            </a:r>
          </a:p>
        </p:txBody>
      </p:sp>
      <p:sp>
        <p:nvSpPr>
          <p:cNvPr name="TextBox 54" id="54"/>
          <p:cNvSpPr txBox="true"/>
          <p:nvPr/>
        </p:nvSpPr>
        <p:spPr>
          <a:xfrm rot="0">
            <a:off x="6514654" y="8030170"/>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3</a:t>
            </a:r>
          </a:p>
        </p:txBody>
      </p:sp>
      <p:sp>
        <p:nvSpPr>
          <p:cNvPr name="TextBox 55" id="55"/>
          <p:cNvSpPr txBox="true"/>
          <p:nvPr/>
        </p:nvSpPr>
        <p:spPr>
          <a:xfrm rot="0">
            <a:off x="8397031" y="8030170"/>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4</a:t>
            </a:r>
          </a:p>
        </p:txBody>
      </p:sp>
      <p:sp>
        <p:nvSpPr>
          <p:cNvPr name="TextBox 56" id="56"/>
          <p:cNvSpPr txBox="true"/>
          <p:nvPr/>
        </p:nvSpPr>
        <p:spPr>
          <a:xfrm rot="0">
            <a:off x="10279410" y="8030170"/>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3</a:t>
            </a:r>
          </a:p>
        </p:txBody>
      </p:sp>
      <p:sp>
        <p:nvSpPr>
          <p:cNvPr name="TextBox 57" id="57"/>
          <p:cNvSpPr txBox="true"/>
          <p:nvPr/>
        </p:nvSpPr>
        <p:spPr>
          <a:xfrm rot="0">
            <a:off x="12161787" y="8030170"/>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2</a:t>
            </a:r>
          </a:p>
        </p:txBody>
      </p:sp>
      <p:sp>
        <p:nvSpPr>
          <p:cNvPr name="TextBox 58" id="58"/>
          <p:cNvSpPr txBox="true"/>
          <p:nvPr/>
        </p:nvSpPr>
        <p:spPr>
          <a:xfrm rot="0">
            <a:off x="14044166" y="8030170"/>
            <a:ext cx="1494830"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2</a:t>
            </a:r>
          </a:p>
        </p:txBody>
      </p:sp>
      <p:sp>
        <p:nvSpPr>
          <p:cNvPr name="TextBox 59" id="59"/>
          <p:cNvSpPr txBox="true"/>
          <p:nvPr/>
        </p:nvSpPr>
        <p:spPr>
          <a:xfrm rot="0">
            <a:off x="15926544" y="8030170"/>
            <a:ext cx="1499593" cy="359569"/>
          </a:xfrm>
          <a:prstGeom prst="rect">
            <a:avLst/>
          </a:prstGeom>
        </p:spPr>
        <p:txBody>
          <a:bodyPr anchor="t" rtlCol="false" tIns="0" lIns="0" bIns="0" rIns="0">
            <a:spAutoFit/>
          </a:bodyPr>
          <a:lstStyle/>
          <a:p>
            <a:pPr algn="l">
              <a:lnSpc>
                <a:spcPts val="2374"/>
              </a:lnSpc>
            </a:pPr>
            <a:r>
              <a:rPr lang="en-US" sz="1437">
                <a:solidFill>
                  <a:srgbClr val="333F70"/>
                </a:solidFill>
                <a:latin typeface="Open Sans"/>
                <a:ea typeface="Open Sans"/>
                <a:cs typeface="Open Sans"/>
                <a:sym typeface="Open Sans"/>
              </a:rPr>
              <a:t>21</a:t>
            </a:r>
          </a:p>
        </p:txBody>
      </p:sp>
      <p:sp>
        <p:nvSpPr>
          <p:cNvPr name="TextBox 60" id="60"/>
          <p:cNvSpPr txBox="true"/>
          <p:nvPr/>
        </p:nvSpPr>
        <p:spPr>
          <a:xfrm rot="0">
            <a:off x="661541" y="8979991"/>
            <a:ext cx="16964918" cy="359569"/>
          </a:xfrm>
          <a:prstGeom prst="rect">
            <a:avLst/>
          </a:prstGeom>
        </p:spPr>
        <p:txBody>
          <a:bodyPr anchor="t" rtlCol="false" tIns="0" lIns="0" bIns="0" rIns="0">
            <a:spAutoFit/>
          </a:bodyPr>
          <a:lstStyle/>
          <a:p>
            <a:pPr algn="l">
              <a:lnSpc>
                <a:spcPts val="2374"/>
              </a:lnSpc>
            </a:pPr>
            <a:r>
              <a:rPr lang="en-US" sz="1437" i="true">
                <a:solidFill>
                  <a:srgbClr val="333F70"/>
                </a:solidFill>
                <a:latin typeface="Open Sans Italics"/>
                <a:ea typeface="Open Sans Italics"/>
                <a:cs typeface="Open Sans Italics"/>
                <a:sym typeface="Open Sans Italics"/>
              </a:rPr>
              <a:t>(Raw score = sum of 7 params — higher is stronger. You can apply weights; e.g., give Waste impact weight×2 if that’s the most important.)</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630882" y="457944"/>
            <a:ext cx="4935736" cy="601415"/>
          </a:xfrm>
          <a:prstGeom prst="rect">
            <a:avLst/>
          </a:prstGeom>
        </p:spPr>
        <p:txBody>
          <a:bodyPr anchor="t" rtlCol="false" tIns="0" lIns="0" bIns="0" rIns="0">
            <a:spAutoFit/>
          </a:bodyPr>
          <a:lstStyle/>
          <a:p>
            <a:pPr algn="l">
              <a:lnSpc>
                <a:spcPts val="4375"/>
              </a:lnSpc>
            </a:pPr>
            <a:r>
              <a:rPr lang="en-US" sz="3500" b="true">
                <a:solidFill>
                  <a:srgbClr val="333F70"/>
                </a:solidFill>
                <a:latin typeface="Arimo Bold"/>
                <a:ea typeface="Arimo Bold"/>
                <a:cs typeface="Arimo Bold"/>
                <a:sym typeface="Arimo Bold"/>
              </a:rPr>
              <a:t>Feature Analysis:</a:t>
            </a:r>
          </a:p>
        </p:txBody>
      </p:sp>
      <p:sp>
        <p:nvSpPr>
          <p:cNvPr name="TextBox 7" id="7"/>
          <p:cNvSpPr txBox="true"/>
          <p:nvPr/>
        </p:nvSpPr>
        <p:spPr>
          <a:xfrm rot="0">
            <a:off x="630882" y="1362670"/>
            <a:ext cx="17026235" cy="345430"/>
          </a:xfrm>
          <a:prstGeom prst="rect">
            <a:avLst/>
          </a:prstGeom>
        </p:spPr>
        <p:txBody>
          <a:bodyPr anchor="t" rtlCol="false" tIns="0" lIns="0" bIns="0" rIns="0">
            <a:spAutoFit/>
          </a:bodyPr>
          <a:lstStyle/>
          <a:p>
            <a:pPr algn="l">
              <a:lnSpc>
                <a:spcPts val="2250"/>
              </a:lnSpc>
            </a:pPr>
            <a:r>
              <a:rPr lang="en-US" sz="1375">
                <a:solidFill>
                  <a:srgbClr val="333F70"/>
                </a:solidFill>
                <a:latin typeface="Open Sans"/>
                <a:ea typeface="Open Sans"/>
                <a:cs typeface="Open Sans"/>
                <a:sym typeface="Open Sans"/>
              </a:rPr>
              <a:t>Here’s a </a:t>
            </a:r>
            <a:r>
              <a:rPr lang="en-US" sz="1375" b="true">
                <a:solidFill>
                  <a:srgbClr val="333F70"/>
                </a:solidFill>
                <a:latin typeface="Open Sans Bold"/>
                <a:ea typeface="Open Sans Bold"/>
                <a:cs typeface="Open Sans Bold"/>
                <a:sym typeface="Open Sans Bold"/>
              </a:rPr>
              <a:t>5-point feature analysis</a:t>
            </a:r>
            <a:r>
              <a:rPr lang="en-US" sz="1375">
                <a:solidFill>
                  <a:srgbClr val="333F70"/>
                </a:solidFill>
                <a:latin typeface="Open Sans"/>
                <a:ea typeface="Open Sans"/>
                <a:cs typeface="Open Sans"/>
                <a:sym typeface="Open Sans"/>
              </a:rPr>
              <a:t> for a </a:t>
            </a:r>
            <a:r>
              <a:rPr lang="en-US" sz="1375" b="true">
                <a:solidFill>
                  <a:srgbClr val="333F70"/>
                </a:solidFill>
                <a:latin typeface="Open Sans Bold"/>
                <a:ea typeface="Open Sans Bold"/>
                <a:cs typeface="Open Sans Bold"/>
                <a:sym typeface="Open Sans Bold"/>
              </a:rPr>
              <a:t>Smart Grocery Companion App for Food Waste Reduction</a:t>
            </a:r>
            <a:r>
              <a:rPr lang="en-US" sz="1375">
                <a:solidFill>
                  <a:srgbClr val="333F70"/>
                </a:solidFill>
                <a:latin typeface="Open Sans"/>
                <a:ea typeface="Open Sans"/>
                <a:cs typeface="Open Sans"/>
                <a:sym typeface="Open Sans"/>
              </a:rPr>
              <a:t> — simple and clear:</a:t>
            </a:r>
          </a:p>
        </p:txBody>
      </p:sp>
      <p:sp>
        <p:nvSpPr>
          <p:cNvPr name="TextBox 8" id="8"/>
          <p:cNvSpPr txBox="true"/>
          <p:nvPr/>
        </p:nvSpPr>
        <p:spPr>
          <a:xfrm rot="0">
            <a:off x="630882" y="1959471"/>
            <a:ext cx="4695527" cy="357039"/>
          </a:xfrm>
          <a:prstGeom prst="rect">
            <a:avLst/>
          </a:prstGeom>
        </p:spPr>
        <p:txBody>
          <a:bodyPr anchor="t" rtlCol="false" tIns="0" lIns="0" bIns="0" rIns="0">
            <a:spAutoFit/>
          </a:bodyPr>
          <a:lstStyle/>
          <a:p>
            <a:pPr algn="l">
              <a:lnSpc>
                <a:spcPts val="2625"/>
              </a:lnSpc>
            </a:pPr>
            <a:r>
              <a:rPr lang="en-US" sz="2125" b="true">
                <a:solidFill>
                  <a:srgbClr val="333F70"/>
                </a:solidFill>
                <a:latin typeface="Arimo Bold"/>
                <a:ea typeface="Arimo Bold"/>
                <a:cs typeface="Arimo Bold"/>
                <a:sym typeface="Arimo Bold"/>
              </a:rPr>
              <a:t> 1. Smart Inventory Tracking</a:t>
            </a:r>
          </a:p>
        </p:txBody>
      </p:sp>
      <p:sp>
        <p:nvSpPr>
          <p:cNvPr name="TextBox 9" id="9"/>
          <p:cNvSpPr txBox="true"/>
          <p:nvPr/>
        </p:nvSpPr>
        <p:spPr>
          <a:xfrm rot="0">
            <a:off x="630882" y="2529780"/>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Automatically tracks groceries purchased (via receipts or manual input).</a:t>
            </a:r>
          </a:p>
        </p:txBody>
      </p:sp>
      <p:sp>
        <p:nvSpPr>
          <p:cNvPr name="TextBox 10" id="10"/>
          <p:cNvSpPr txBox="true"/>
          <p:nvPr/>
        </p:nvSpPr>
        <p:spPr>
          <a:xfrm rot="0">
            <a:off x="630882" y="2881015"/>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Sends expiry alerts and usage reminders.</a:t>
            </a:r>
          </a:p>
        </p:txBody>
      </p:sp>
      <p:sp>
        <p:nvSpPr>
          <p:cNvPr name="TextBox 11" id="11"/>
          <p:cNvSpPr txBox="true"/>
          <p:nvPr/>
        </p:nvSpPr>
        <p:spPr>
          <a:xfrm rot="0">
            <a:off x="630882" y="3477816"/>
            <a:ext cx="4737795" cy="357039"/>
          </a:xfrm>
          <a:prstGeom prst="rect">
            <a:avLst/>
          </a:prstGeom>
        </p:spPr>
        <p:txBody>
          <a:bodyPr anchor="t" rtlCol="false" tIns="0" lIns="0" bIns="0" rIns="0">
            <a:spAutoFit/>
          </a:bodyPr>
          <a:lstStyle/>
          <a:p>
            <a:pPr algn="l">
              <a:lnSpc>
                <a:spcPts val="2625"/>
              </a:lnSpc>
            </a:pPr>
            <a:r>
              <a:rPr lang="en-US" sz="2125" b="true">
                <a:solidFill>
                  <a:srgbClr val="333F70"/>
                </a:solidFill>
                <a:latin typeface="Arimo Bold"/>
                <a:ea typeface="Arimo Bold"/>
                <a:cs typeface="Arimo Bold"/>
                <a:sym typeface="Arimo Bold"/>
              </a:rPr>
              <a:t> 2. Expiry Date Notifications</a:t>
            </a:r>
          </a:p>
        </p:txBody>
      </p:sp>
      <p:sp>
        <p:nvSpPr>
          <p:cNvPr name="TextBox 12" id="12"/>
          <p:cNvSpPr txBox="true"/>
          <p:nvPr/>
        </p:nvSpPr>
        <p:spPr>
          <a:xfrm rot="0">
            <a:off x="630882" y="4048125"/>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Scans barcodes or allows manual entry of expiry dates.</a:t>
            </a:r>
          </a:p>
        </p:txBody>
      </p:sp>
      <p:sp>
        <p:nvSpPr>
          <p:cNvPr name="TextBox 13" id="13"/>
          <p:cNvSpPr txBox="true"/>
          <p:nvPr/>
        </p:nvSpPr>
        <p:spPr>
          <a:xfrm rot="0">
            <a:off x="630882" y="4399360"/>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Sends push alerts for items nearing expiration.</a:t>
            </a:r>
          </a:p>
        </p:txBody>
      </p:sp>
      <p:sp>
        <p:nvSpPr>
          <p:cNvPr name="TextBox 14" id="14"/>
          <p:cNvSpPr txBox="true"/>
          <p:nvPr/>
        </p:nvSpPr>
        <p:spPr>
          <a:xfrm rot="0">
            <a:off x="630882" y="4996160"/>
            <a:ext cx="6432054" cy="357039"/>
          </a:xfrm>
          <a:prstGeom prst="rect">
            <a:avLst/>
          </a:prstGeom>
        </p:spPr>
        <p:txBody>
          <a:bodyPr anchor="t" rtlCol="false" tIns="0" lIns="0" bIns="0" rIns="0">
            <a:spAutoFit/>
          </a:bodyPr>
          <a:lstStyle/>
          <a:p>
            <a:pPr algn="l">
              <a:lnSpc>
                <a:spcPts val="2625"/>
              </a:lnSpc>
            </a:pPr>
            <a:r>
              <a:rPr lang="en-US" sz="2125" b="true">
                <a:solidFill>
                  <a:srgbClr val="333F70"/>
                </a:solidFill>
                <a:latin typeface="Arimo Bold"/>
                <a:ea typeface="Arimo Bold"/>
                <a:cs typeface="Arimo Bold"/>
                <a:sym typeface="Arimo Bold"/>
              </a:rPr>
              <a:t> 3. Recipe Suggestions from Leftovers</a:t>
            </a:r>
          </a:p>
        </p:txBody>
      </p:sp>
      <p:sp>
        <p:nvSpPr>
          <p:cNvPr name="TextBox 15" id="15"/>
          <p:cNvSpPr txBox="true"/>
          <p:nvPr/>
        </p:nvSpPr>
        <p:spPr>
          <a:xfrm rot="0">
            <a:off x="630882" y="5566470"/>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Recommends recipes based on available and soon-to-expire items.</a:t>
            </a:r>
          </a:p>
        </p:txBody>
      </p:sp>
      <p:sp>
        <p:nvSpPr>
          <p:cNvPr name="TextBox 16" id="16"/>
          <p:cNvSpPr txBox="true"/>
          <p:nvPr/>
        </p:nvSpPr>
        <p:spPr>
          <a:xfrm rot="0">
            <a:off x="630882" y="5917704"/>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Encourages creative meal planning and reduces waste.</a:t>
            </a:r>
          </a:p>
        </p:txBody>
      </p:sp>
      <p:sp>
        <p:nvSpPr>
          <p:cNvPr name="TextBox 17" id="17"/>
          <p:cNvSpPr txBox="true"/>
          <p:nvPr/>
        </p:nvSpPr>
        <p:spPr>
          <a:xfrm rot="0">
            <a:off x="630882" y="6514505"/>
            <a:ext cx="3866852" cy="357039"/>
          </a:xfrm>
          <a:prstGeom prst="rect">
            <a:avLst/>
          </a:prstGeom>
        </p:spPr>
        <p:txBody>
          <a:bodyPr anchor="t" rtlCol="false" tIns="0" lIns="0" bIns="0" rIns="0">
            <a:spAutoFit/>
          </a:bodyPr>
          <a:lstStyle/>
          <a:p>
            <a:pPr algn="l">
              <a:lnSpc>
                <a:spcPts val="2625"/>
              </a:lnSpc>
            </a:pPr>
            <a:r>
              <a:rPr lang="en-US" sz="2125" b="true">
                <a:solidFill>
                  <a:srgbClr val="333F70"/>
                </a:solidFill>
                <a:latin typeface="Arimo Bold"/>
                <a:ea typeface="Arimo Bold"/>
                <a:cs typeface="Arimo Bold"/>
                <a:sym typeface="Arimo Bold"/>
              </a:rPr>
              <a:t>4. Smart Shopping List</a:t>
            </a:r>
          </a:p>
        </p:txBody>
      </p:sp>
      <p:sp>
        <p:nvSpPr>
          <p:cNvPr name="TextBox 18" id="18"/>
          <p:cNvSpPr txBox="true"/>
          <p:nvPr/>
        </p:nvSpPr>
        <p:spPr>
          <a:xfrm rot="0">
            <a:off x="630882" y="7084814"/>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Auto-generates shopping lists based on stock and meal plans.</a:t>
            </a:r>
          </a:p>
        </p:txBody>
      </p:sp>
      <p:sp>
        <p:nvSpPr>
          <p:cNvPr name="TextBox 19" id="19"/>
          <p:cNvSpPr txBox="true"/>
          <p:nvPr/>
        </p:nvSpPr>
        <p:spPr>
          <a:xfrm rot="0">
            <a:off x="630882" y="7436049"/>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Avoids overbuying by highlighting already-owned items.</a:t>
            </a:r>
          </a:p>
        </p:txBody>
      </p:sp>
      <p:sp>
        <p:nvSpPr>
          <p:cNvPr name="TextBox 20" id="20"/>
          <p:cNvSpPr txBox="true"/>
          <p:nvPr/>
        </p:nvSpPr>
        <p:spPr>
          <a:xfrm rot="0">
            <a:off x="630882" y="8032849"/>
            <a:ext cx="4875759" cy="357039"/>
          </a:xfrm>
          <a:prstGeom prst="rect">
            <a:avLst/>
          </a:prstGeom>
        </p:spPr>
        <p:txBody>
          <a:bodyPr anchor="t" rtlCol="false" tIns="0" lIns="0" bIns="0" rIns="0">
            <a:spAutoFit/>
          </a:bodyPr>
          <a:lstStyle/>
          <a:p>
            <a:pPr algn="l">
              <a:lnSpc>
                <a:spcPts val="2625"/>
              </a:lnSpc>
            </a:pPr>
            <a:r>
              <a:rPr lang="en-US" sz="2125" b="true">
                <a:solidFill>
                  <a:srgbClr val="333F70"/>
                </a:solidFill>
                <a:latin typeface="Arimo Bold"/>
                <a:ea typeface="Arimo Bold"/>
                <a:cs typeface="Arimo Bold"/>
                <a:sym typeface="Arimo Bold"/>
              </a:rPr>
              <a:t> 5. Waste Tracking &amp; Insights</a:t>
            </a:r>
          </a:p>
        </p:txBody>
      </p:sp>
      <p:sp>
        <p:nvSpPr>
          <p:cNvPr name="TextBox 21" id="21"/>
          <p:cNvSpPr txBox="true"/>
          <p:nvPr/>
        </p:nvSpPr>
        <p:spPr>
          <a:xfrm rot="0">
            <a:off x="630882" y="8603159"/>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Tracks discarded food items and reasons (expired, unused, etc.).</a:t>
            </a:r>
          </a:p>
        </p:txBody>
      </p:sp>
      <p:sp>
        <p:nvSpPr>
          <p:cNvPr name="TextBox 22" id="22"/>
          <p:cNvSpPr txBox="true"/>
          <p:nvPr/>
        </p:nvSpPr>
        <p:spPr>
          <a:xfrm rot="0">
            <a:off x="630882" y="8954392"/>
            <a:ext cx="17026235" cy="345430"/>
          </a:xfrm>
          <a:prstGeom prst="rect">
            <a:avLst/>
          </a:prstGeom>
        </p:spPr>
        <p:txBody>
          <a:bodyPr anchor="t" rtlCol="false" tIns="0" lIns="0" bIns="0" rIns="0">
            <a:spAutoFit/>
          </a:bodyPr>
          <a:lstStyle/>
          <a:p>
            <a:pPr algn="l" marL="207367" indent="-103684" lvl="1">
              <a:lnSpc>
                <a:spcPts val="2250"/>
              </a:lnSpc>
              <a:buFont typeface="Arial"/>
              <a:buChar char="•"/>
            </a:pPr>
            <a:r>
              <a:rPr lang="en-US" sz="1375">
                <a:solidFill>
                  <a:srgbClr val="333F70"/>
                </a:solidFill>
                <a:latin typeface="Open Sans"/>
                <a:ea typeface="Open Sans"/>
                <a:cs typeface="Open Sans"/>
                <a:sym typeface="Open Sans"/>
              </a:rPr>
              <a:t>Provides analytics on waste reduction over time.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18288000" cy="2656434"/>
            <a:chOff x="0" y="0"/>
            <a:chExt cx="24384000" cy="3541912"/>
          </a:xfrm>
        </p:grpSpPr>
        <p:sp>
          <p:nvSpPr>
            <p:cNvPr name="Freeform 7" id="7" descr="preencoded.png"/>
            <p:cNvSpPr/>
            <p:nvPr/>
          </p:nvSpPr>
          <p:spPr>
            <a:xfrm flipH="false" flipV="false" rot="0">
              <a:off x="0" y="0"/>
              <a:ext cx="24384000" cy="3541903"/>
            </a:xfrm>
            <a:custGeom>
              <a:avLst/>
              <a:gdLst/>
              <a:ahLst/>
              <a:cxnLst/>
              <a:rect r="r" b="b" t="t" l="l"/>
              <a:pathLst>
                <a:path h="3541903" w="24384000">
                  <a:moveTo>
                    <a:pt x="0" y="0"/>
                  </a:moveTo>
                  <a:lnTo>
                    <a:pt x="24384000" y="0"/>
                  </a:lnTo>
                  <a:lnTo>
                    <a:pt x="24384000" y="3541903"/>
                  </a:lnTo>
                  <a:lnTo>
                    <a:pt x="0" y="3541903"/>
                  </a:lnTo>
                  <a:lnTo>
                    <a:pt x="0" y="0"/>
                  </a:lnTo>
                  <a:close/>
                </a:path>
              </a:pathLst>
            </a:custGeom>
            <a:blipFill>
              <a:blip r:embed="rId3"/>
              <a:stretch>
                <a:fillRect l="0" t="-19" r="0" b="-19"/>
              </a:stretch>
            </a:blipFill>
          </p:spPr>
        </p:sp>
      </p:grpSp>
      <p:sp>
        <p:nvSpPr>
          <p:cNvPr name="TextBox 8" id="8"/>
          <p:cNvSpPr txBox="true"/>
          <p:nvPr/>
        </p:nvSpPr>
        <p:spPr>
          <a:xfrm rot="0">
            <a:off x="743694" y="3370510"/>
            <a:ext cx="8580536" cy="702171"/>
          </a:xfrm>
          <a:prstGeom prst="rect">
            <a:avLst/>
          </a:prstGeom>
        </p:spPr>
        <p:txBody>
          <a:bodyPr anchor="t" rtlCol="false" tIns="0" lIns="0" bIns="0" rIns="0">
            <a:spAutoFit/>
          </a:bodyPr>
          <a:lstStyle/>
          <a:p>
            <a:pPr algn="l">
              <a:lnSpc>
                <a:spcPts val="5187"/>
              </a:lnSpc>
            </a:pPr>
            <a:r>
              <a:rPr lang="en-US" sz="4124" b="true">
                <a:solidFill>
                  <a:srgbClr val="333F70"/>
                </a:solidFill>
                <a:latin typeface="Arimo Bold"/>
                <a:ea typeface="Arimo Bold"/>
                <a:cs typeface="Arimo Bold"/>
                <a:sym typeface="Arimo Bold"/>
              </a:rPr>
              <a:t>Strategic Analysis: SWOT</a:t>
            </a:r>
          </a:p>
        </p:txBody>
      </p:sp>
      <p:sp>
        <p:nvSpPr>
          <p:cNvPr name="TextBox 9" id="9"/>
          <p:cNvSpPr txBox="true"/>
          <p:nvPr/>
        </p:nvSpPr>
        <p:spPr>
          <a:xfrm rot="0">
            <a:off x="743694" y="4324647"/>
            <a:ext cx="16800611" cy="406599"/>
          </a:xfrm>
          <a:prstGeom prst="rect">
            <a:avLst/>
          </a:prstGeom>
        </p:spPr>
        <p:txBody>
          <a:bodyPr anchor="t" rtlCol="false" tIns="0" lIns="0" bIns="0" rIns="0">
            <a:spAutoFit/>
          </a:bodyPr>
          <a:lstStyle/>
          <a:p>
            <a:pPr algn="l">
              <a:lnSpc>
                <a:spcPts val="2625"/>
              </a:lnSpc>
            </a:pPr>
            <a:r>
              <a:rPr lang="en-US" sz="1625">
                <a:solidFill>
                  <a:srgbClr val="333F70"/>
                </a:solidFill>
                <a:latin typeface="Open Sans"/>
                <a:ea typeface="Open Sans"/>
                <a:cs typeface="Open Sans"/>
                <a:sym typeface="Open Sans"/>
              </a:rPr>
              <a:t>A balanced view of the project's internal and external factors.</a:t>
            </a:r>
          </a:p>
        </p:txBody>
      </p:sp>
      <p:grpSp>
        <p:nvGrpSpPr>
          <p:cNvPr name="Group 10" id="10"/>
          <p:cNvGrpSpPr/>
          <p:nvPr/>
        </p:nvGrpSpPr>
        <p:grpSpPr>
          <a:xfrm rot="0">
            <a:off x="729406" y="4955976"/>
            <a:ext cx="8322617" cy="2204591"/>
            <a:chOff x="0" y="0"/>
            <a:chExt cx="11096823" cy="2939455"/>
          </a:xfrm>
        </p:grpSpPr>
        <p:sp>
          <p:nvSpPr>
            <p:cNvPr name="Freeform 11" id="11"/>
            <p:cNvSpPr/>
            <p:nvPr/>
          </p:nvSpPr>
          <p:spPr>
            <a:xfrm flipH="false" flipV="false" rot="0">
              <a:off x="19050" y="19050"/>
              <a:ext cx="11058778" cy="2901315"/>
            </a:xfrm>
            <a:custGeom>
              <a:avLst/>
              <a:gdLst/>
              <a:ahLst/>
              <a:cxnLst/>
              <a:rect r="r" b="b" t="t" l="l"/>
              <a:pathLst>
                <a:path h="2901315" w="11058778">
                  <a:moveTo>
                    <a:pt x="0" y="182880"/>
                  </a:moveTo>
                  <a:cubicBezTo>
                    <a:pt x="0" y="81915"/>
                    <a:pt x="82677" y="0"/>
                    <a:pt x="184658" y="0"/>
                  </a:cubicBezTo>
                  <a:lnTo>
                    <a:pt x="10874121" y="0"/>
                  </a:lnTo>
                  <a:cubicBezTo>
                    <a:pt x="10976102" y="0"/>
                    <a:pt x="11058778" y="81915"/>
                    <a:pt x="11058778" y="182880"/>
                  </a:cubicBezTo>
                  <a:lnTo>
                    <a:pt x="11058778" y="2718435"/>
                  </a:lnTo>
                  <a:cubicBezTo>
                    <a:pt x="11058778" y="2819400"/>
                    <a:pt x="10976102" y="2901315"/>
                    <a:pt x="10874121" y="2901315"/>
                  </a:cubicBezTo>
                  <a:lnTo>
                    <a:pt x="184658" y="2901315"/>
                  </a:lnTo>
                  <a:cubicBezTo>
                    <a:pt x="82677" y="2901315"/>
                    <a:pt x="0" y="2819400"/>
                    <a:pt x="0" y="2718435"/>
                  </a:cubicBezTo>
                  <a:close/>
                </a:path>
              </a:pathLst>
            </a:custGeom>
            <a:solidFill>
              <a:srgbClr val="FFFFFF"/>
            </a:solidFill>
          </p:spPr>
        </p:sp>
        <p:sp>
          <p:nvSpPr>
            <p:cNvPr name="Freeform 12" id="12"/>
            <p:cNvSpPr/>
            <p:nvPr/>
          </p:nvSpPr>
          <p:spPr>
            <a:xfrm flipH="false" flipV="false" rot="0">
              <a:off x="0" y="0"/>
              <a:ext cx="11096878" cy="2939415"/>
            </a:xfrm>
            <a:custGeom>
              <a:avLst/>
              <a:gdLst/>
              <a:ahLst/>
              <a:cxnLst/>
              <a:rect r="r" b="b" t="t" l="l"/>
              <a:pathLst>
                <a:path h="2939415" w="11096878">
                  <a:moveTo>
                    <a:pt x="0" y="201930"/>
                  </a:moveTo>
                  <a:cubicBezTo>
                    <a:pt x="0" y="90170"/>
                    <a:pt x="91313" y="0"/>
                    <a:pt x="203708" y="0"/>
                  </a:cubicBezTo>
                  <a:lnTo>
                    <a:pt x="10893171" y="0"/>
                  </a:lnTo>
                  <a:lnTo>
                    <a:pt x="10893171" y="19050"/>
                  </a:lnTo>
                  <a:lnTo>
                    <a:pt x="10893171" y="0"/>
                  </a:lnTo>
                  <a:cubicBezTo>
                    <a:pt x="11005439" y="0"/>
                    <a:pt x="11096878" y="90170"/>
                    <a:pt x="11096878" y="201930"/>
                  </a:cubicBezTo>
                  <a:lnTo>
                    <a:pt x="11077828" y="201930"/>
                  </a:lnTo>
                  <a:lnTo>
                    <a:pt x="11096878" y="201930"/>
                  </a:lnTo>
                  <a:lnTo>
                    <a:pt x="11096878" y="2737485"/>
                  </a:lnTo>
                  <a:lnTo>
                    <a:pt x="11077828" y="2737485"/>
                  </a:lnTo>
                  <a:lnTo>
                    <a:pt x="11096878" y="2737485"/>
                  </a:lnTo>
                  <a:cubicBezTo>
                    <a:pt x="11096878" y="2849118"/>
                    <a:pt x="11005565" y="2939415"/>
                    <a:pt x="10893171" y="2939415"/>
                  </a:cubicBezTo>
                  <a:lnTo>
                    <a:pt x="10893171" y="2920365"/>
                  </a:lnTo>
                  <a:lnTo>
                    <a:pt x="10893171" y="2939415"/>
                  </a:lnTo>
                  <a:lnTo>
                    <a:pt x="203708" y="2939415"/>
                  </a:lnTo>
                  <a:lnTo>
                    <a:pt x="203708" y="2920365"/>
                  </a:lnTo>
                  <a:lnTo>
                    <a:pt x="203708" y="2939415"/>
                  </a:lnTo>
                  <a:cubicBezTo>
                    <a:pt x="91440" y="2939415"/>
                    <a:pt x="0" y="2849245"/>
                    <a:pt x="0" y="2737485"/>
                  </a:cubicBezTo>
                  <a:lnTo>
                    <a:pt x="0" y="201930"/>
                  </a:lnTo>
                  <a:lnTo>
                    <a:pt x="19050" y="201930"/>
                  </a:lnTo>
                  <a:lnTo>
                    <a:pt x="0" y="201930"/>
                  </a:lnTo>
                  <a:moveTo>
                    <a:pt x="38100" y="201930"/>
                  </a:moveTo>
                  <a:lnTo>
                    <a:pt x="38100" y="2737485"/>
                  </a:lnTo>
                  <a:lnTo>
                    <a:pt x="19050" y="2737485"/>
                  </a:lnTo>
                  <a:lnTo>
                    <a:pt x="38100" y="2737485"/>
                  </a:lnTo>
                  <a:cubicBezTo>
                    <a:pt x="38100" y="2827782"/>
                    <a:pt x="112014" y="2901315"/>
                    <a:pt x="203708" y="2901315"/>
                  </a:cubicBezTo>
                  <a:lnTo>
                    <a:pt x="10893171" y="2901315"/>
                  </a:lnTo>
                  <a:cubicBezTo>
                    <a:pt x="10984738" y="2901315"/>
                    <a:pt x="11058778" y="2827782"/>
                    <a:pt x="11058778" y="2737485"/>
                  </a:cubicBezTo>
                  <a:lnTo>
                    <a:pt x="11058778" y="201930"/>
                  </a:lnTo>
                  <a:cubicBezTo>
                    <a:pt x="11058778" y="111633"/>
                    <a:pt x="10984864" y="38100"/>
                    <a:pt x="10893171" y="38100"/>
                  </a:cubicBezTo>
                  <a:lnTo>
                    <a:pt x="203708" y="38100"/>
                  </a:lnTo>
                  <a:lnTo>
                    <a:pt x="203708" y="19050"/>
                  </a:lnTo>
                  <a:lnTo>
                    <a:pt x="203708" y="38100"/>
                  </a:lnTo>
                  <a:cubicBezTo>
                    <a:pt x="112014" y="38100"/>
                    <a:pt x="38100" y="111633"/>
                    <a:pt x="38100" y="201930"/>
                  </a:cubicBezTo>
                  <a:close/>
                </a:path>
              </a:pathLst>
            </a:custGeom>
            <a:solidFill>
              <a:srgbClr val="BCDBD4"/>
            </a:solidFill>
          </p:spPr>
        </p:sp>
      </p:grpSp>
      <p:grpSp>
        <p:nvGrpSpPr>
          <p:cNvPr name="Group 13" id="13"/>
          <p:cNvGrpSpPr/>
          <p:nvPr/>
        </p:nvGrpSpPr>
        <p:grpSpPr>
          <a:xfrm rot="0">
            <a:off x="715119" y="4970264"/>
            <a:ext cx="114300" cy="2176016"/>
            <a:chOff x="0" y="0"/>
            <a:chExt cx="152400" cy="2901355"/>
          </a:xfrm>
        </p:grpSpPr>
        <p:sp>
          <p:nvSpPr>
            <p:cNvPr name="Freeform 14" id="14"/>
            <p:cNvSpPr/>
            <p:nvPr/>
          </p:nvSpPr>
          <p:spPr>
            <a:xfrm flipH="false" flipV="false" rot="0">
              <a:off x="0" y="0"/>
              <a:ext cx="152400" cy="2901315"/>
            </a:xfrm>
            <a:custGeom>
              <a:avLst/>
              <a:gdLst/>
              <a:ahLst/>
              <a:cxnLst/>
              <a:rect r="r" b="b" t="t" l="l"/>
              <a:pathLst>
                <a:path h="2901315" w="152400">
                  <a:moveTo>
                    <a:pt x="0" y="76200"/>
                  </a:moveTo>
                  <a:cubicBezTo>
                    <a:pt x="0" y="34163"/>
                    <a:pt x="34163" y="0"/>
                    <a:pt x="76200" y="0"/>
                  </a:cubicBezTo>
                  <a:cubicBezTo>
                    <a:pt x="118237" y="0"/>
                    <a:pt x="152400" y="34163"/>
                    <a:pt x="152400" y="76200"/>
                  </a:cubicBezTo>
                  <a:lnTo>
                    <a:pt x="152400" y="2825115"/>
                  </a:lnTo>
                  <a:cubicBezTo>
                    <a:pt x="152400" y="2867152"/>
                    <a:pt x="118237" y="2901315"/>
                    <a:pt x="76200" y="2901315"/>
                  </a:cubicBezTo>
                  <a:cubicBezTo>
                    <a:pt x="34163" y="2901315"/>
                    <a:pt x="0" y="2867152"/>
                    <a:pt x="0" y="2825115"/>
                  </a:cubicBezTo>
                  <a:close/>
                </a:path>
              </a:pathLst>
            </a:custGeom>
            <a:solidFill>
              <a:srgbClr val="26A688"/>
            </a:solidFill>
          </p:spPr>
        </p:sp>
      </p:grpSp>
      <p:sp>
        <p:nvSpPr>
          <p:cNvPr name="TextBox 15" id="15"/>
          <p:cNvSpPr txBox="true"/>
          <p:nvPr/>
        </p:nvSpPr>
        <p:spPr>
          <a:xfrm rot="0">
            <a:off x="1070372" y="5182641"/>
            <a:ext cx="3187750" cy="426988"/>
          </a:xfrm>
          <a:prstGeom prst="rect">
            <a:avLst/>
          </a:prstGeom>
        </p:spPr>
        <p:txBody>
          <a:bodyPr anchor="t" rtlCol="false" tIns="0" lIns="0" bIns="0" rIns="0">
            <a:spAutoFit/>
          </a:bodyPr>
          <a:lstStyle/>
          <a:p>
            <a:pPr algn="l">
              <a:lnSpc>
                <a:spcPts val="3124"/>
              </a:lnSpc>
            </a:pPr>
            <a:r>
              <a:rPr lang="en-US" sz="2499" b="true">
                <a:solidFill>
                  <a:srgbClr val="333F70"/>
                </a:solidFill>
                <a:latin typeface="Arimo Bold"/>
                <a:ea typeface="Arimo Bold"/>
                <a:cs typeface="Arimo Bold"/>
                <a:sym typeface="Arimo Bold"/>
              </a:rPr>
              <a:t>Strengths</a:t>
            </a:r>
          </a:p>
        </p:txBody>
      </p:sp>
      <p:sp>
        <p:nvSpPr>
          <p:cNvPr name="TextBox 16" id="16"/>
          <p:cNvSpPr txBox="true"/>
          <p:nvPr/>
        </p:nvSpPr>
        <p:spPr>
          <a:xfrm rot="0">
            <a:off x="1070372" y="5670351"/>
            <a:ext cx="7726412"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Unique focus on integrated waste reduction analytics.</a:t>
            </a:r>
          </a:p>
        </p:txBody>
      </p:sp>
      <p:sp>
        <p:nvSpPr>
          <p:cNvPr name="TextBox 17" id="17"/>
          <p:cNvSpPr txBox="true"/>
          <p:nvPr/>
        </p:nvSpPr>
        <p:spPr>
          <a:xfrm rot="0">
            <a:off x="1070372" y="6084540"/>
            <a:ext cx="7726412"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High potential for user cost savings as a key motivator.</a:t>
            </a:r>
          </a:p>
        </p:txBody>
      </p:sp>
      <p:sp>
        <p:nvSpPr>
          <p:cNvPr name="TextBox 18" id="18"/>
          <p:cNvSpPr txBox="true"/>
          <p:nvPr/>
        </p:nvSpPr>
        <p:spPr>
          <a:xfrm rot="0">
            <a:off x="1070372" y="6498729"/>
            <a:ext cx="7726412"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Intuitive interface designs (planned).</a:t>
            </a:r>
          </a:p>
        </p:txBody>
      </p:sp>
      <p:grpSp>
        <p:nvGrpSpPr>
          <p:cNvPr name="Group 19" id="19"/>
          <p:cNvGrpSpPr/>
          <p:nvPr/>
        </p:nvGrpSpPr>
        <p:grpSpPr>
          <a:xfrm rot="0">
            <a:off x="9235828" y="4955976"/>
            <a:ext cx="8322766" cy="2204591"/>
            <a:chOff x="0" y="0"/>
            <a:chExt cx="11097022" cy="2939455"/>
          </a:xfrm>
        </p:grpSpPr>
        <p:sp>
          <p:nvSpPr>
            <p:cNvPr name="Freeform 20" id="20"/>
            <p:cNvSpPr/>
            <p:nvPr/>
          </p:nvSpPr>
          <p:spPr>
            <a:xfrm flipH="false" flipV="false" rot="0">
              <a:off x="19050" y="19050"/>
              <a:ext cx="11058906" cy="2901315"/>
            </a:xfrm>
            <a:custGeom>
              <a:avLst/>
              <a:gdLst/>
              <a:ahLst/>
              <a:cxnLst/>
              <a:rect r="r" b="b" t="t" l="l"/>
              <a:pathLst>
                <a:path h="2901315" w="11058906">
                  <a:moveTo>
                    <a:pt x="0" y="182880"/>
                  </a:moveTo>
                  <a:cubicBezTo>
                    <a:pt x="0" y="81915"/>
                    <a:pt x="82677" y="0"/>
                    <a:pt x="184658" y="0"/>
                  </a:cubicBezTo>
                  <a:lnTo>
                    <a:pt x="10874248" y="0"/>
                  </a:lnTo>
                  <a:cubicBezTo>
                    <a:pt x="10976229" y="0"/>
                    <a:pt x="11058906" y="81915"/>
                    <a:pt x="11058906" y="182880"/>
                  </a:cubicBezTo>
                  <a:lnTo>
                    <a:pt x="11058906" y="2718435"/>
                  </a:lnTo>
                  <a:cubicBezTo>
                    <a:pt x="11058906" y="2819400"/>
                    <a:pt x="10976229" y="2901315"/>
                    <a:pt x="10874248" y="2901315"/>
                  </a:cubicBezTo>
                  <a:lnTo>
                    <a:pt x="184658" y="2901315"/>
                  </a:lnTo>
                  <a:cubicBezTo>
                    <a:pt x="82677" y="2901315"/>
                    <a:pt x="0" y="2819400"/>
                    <a:pt x="0" y="2718435"/>
                  </a:cubicBezTo>
                  <a:close/>
                </a:path>
              </a:pathLst>
            </a:custGeom>
            <a:solidFill>
              <a:srgbClr val="FFFFFF"/>
            </a:solidFill>
          </p:spPr>
        </p:sp>
        <p:sp>
          <p:nvSpPr>
            <p:cNvPr name="Freeform 21" id="21"/>
            <p:cNvSpPr/>
            <p:nvPr/>
          </p:nvSpPr>
          <p:spPr>
            <a:xfrm flipH="false" flipV="false" rot="0">
              <a:off x="0" y="0"/>
              <a:ext cx="11097006" cy="2939415"/>
            </a:xfrm>
            <a:custGeom>
              <a:avLst/>
              <a:gdLst/>
              <a:ahLst/>
              <a:cxnLst/>
              <a:rect r="r" b="b" t="t" l="l"/>
              <a:pathLst>
                <a:path h="2939415" w="11097006">
                  <a:moveTo>
                    <a:pt x="0" y="201930"/>
                  </a:moveTo>
                  <a:cubicBezTo>
                    <a:pt x="0" y="90170"/>
                    <a:pt x="91313" y="0"/>
                    <a:pt x="203708" y="0"/>
                  </a:cubicBezTo>
                  <a:lnTo>
                    <a:pt x="10893298" y="0"/>
                  </a:lnTo>
                  <a:lnTo>
                    <a:pt x="10893298" y="19050"/>
                  </a:lnTo>
                  <a:lnTo>
                    <a:pt x="10893298" y="0"/>
                  </a:lnTo>
                  <a:cubicBezTo>
                    <a:pt x="11005566" y="0"/>
                    <a:pt x="11097006" y="90170"/>
                    <a:pt x="11097006" y="201930"/>
                  </a:cubicBezTo>
                  <a:lnTo>
                    <a:pt x="11077956" y="201930"/>
                  </a:lnTo>
                  <a:lnTo>
                    <a:pt x="11097006" y="201930"/>
                  </a:lnTo>
                  <a:lnTo>
                    <a:pt x="11097006" y="2737485"/>
                  </a:lnTo>
                  <a:lnTo>
                    <a:pt x="11077956" y="2737485"/>
                  </a:lnTo>
                  <a:lnTo>
                    <a:pt x="11097006" y="2737485"/>
                  </a:lnTo>
                  <a:cubicBezTo>
                    <a:pt x="11097006" y="2849118"/>
                    <a:pt x="11005693" y="2939415"/>
                    <a:pt x="10893298" y="2939415"/>
                  </a:cubicBezTo>
                  <a:lnTo>
                    <a:pt x="10893298" y="2920365"/>
                  </a:lnTo>
                  <a:lnTo>
                    <a:pt x="10893298" y="2939415"/>
                  </a:lnTo>
                  <a:lnTo>
                    <a:pt x="203708" y="2939415"/>
                  </a:lnTo>
                  <a:lnTo>
                    <a:pt x="203708" y="2920365"/>
                  </a:lnTo>
                  <a:lnTo>
                    <a:pt x="203708" y="2939415"/>
                  </a:lnTo>
                  <a:cubicBezTo>
                    <a:pt x="91440" y="2939415"/>
                    <a:pt x="0" y="2849245"/>
                    <a:pt x="0" y="2737485"/>
                  </a:cubicBezTo>
                  <a:lnTo>
                    <a:pt x="0" y="201930"/>
                  </a:lnTo>
                  <a:lnTo>
                    <a:pt x="19050" y="201930"/>
                  </a:lnTo>
                  <a:lnTo>
                    <a:pt x="0" y="201930"/>
                  </a:lnTo>
                  <a:moveTo>
                    <a:pt x="38100" y="201930"/>
                  </a:moveTo>
                  <a:lnTo>
                    <a:pt x="38100" y="2737485"/>
                  </a:lnTo>
                  <a:lnTo>
                    <a:pt x="19050" y="2737485"/>
                  </a:lnTo>
                  <a:lnTo>
                    <a:pt x="38100" y="2737485"/>
                  </a:lnTo>
                  <a:cubicBezTo>
                    <a:pt x="38100" y="2827782"/>
                    <a:pt x="112014" y="2901315"/>
                    <a:pt x="203708" y="2901315"/>
                  </a:cubicBezTo>
                  <a:lnTo>
                    <a:pt x="10893298" y="2901315"/>
                  </a:lnTo>
                  <a:cubicBezTo>
                    <a:pt x="10984865" y="2901315"/>
                    <a:pt x="11058906" y="2827782"/>
                    <a:pt x="11058906" y="2737485"/>
                  </a:cubicBezTo>
                  <a:lnTo>
                    <a:pt x="11058906" y="201930"/>
                  </a:lnTo>
                  <a:cubicBezTo>
                    <a:pt x="11058906" y="111633"/>
                    <a:pt x="10984992" y="38100"/>
                    <a:pt x="10893298" y="38100"/>
                  </a:cubicBezTo>
                  <a:lnTo>
                    <a:pt x="203708" y="38100"/>
                  </a:lnTo>
                  <a:lnTo>
                    <a:pt x="203708" y="19050"/>
                  </a:lnTo>
                  <a:lnTo>
                    <a:pt x="203708" y="38100"/>
                  </a:lnTo>
                  <a:cubicBezTo>
                    <a:pt x="112014" y="38100"/>
                    <a:pt x="38100" y="111633"/>
                    <a:pt x="38100" y="201930"/>
                  </a:cubicBezTo>
                  <a:close/>
                </a:path>
              </a:pathLst>
            </a:custGeom>
            <a:solidFill>
              <a:srgbClr val="BCDBD4"/>
            </a:solidFill>
          </p:spPr>
        </p:sp>
      </p:grpSp>
      <p:grpSp>
        <p:nvGrpSpPr>
          <p:cNvPr name="Group 22" id="22"/>
          <p:cNvGrpSpPr/>
          <p:nvPr/>
        </p:nvGrpSpPr>
        <p:grpSpPr>
          <a:xfrm rot="0">
            <a:off x="9221540" y="4970264"/>
            <a:ext cx="114300" cy="2176016"/>
            <a:chOff x="0" y="0"/>
            <a:chExt cx="152400" cy="2901355"/>
          </a:xfrm>
        </p:grpSpPr>
        <p:sp>
          <p:nvSpPr>
            <p:cNvPr name="Freeform 23" id="23"/>
            <p:cNvSpPr/>
            <p:nvPr/>
          </p:nvSpPr>
          <p:spPr>
            <a:xfrm flipH="false" flipV="false" rot="0">
              <a:off x="0" y="0"/>
              <a:ext cx="152400" cy="2901315"/>
            </a:xfrm>
            <a:custGeom>
              <a:avLst/>
              <a:gdLst/>
              <a:ahLst/>
              <a:cxnLst/>
              <a:rect r="r" b="b" t="t" l="l"/>
              <a:pathLst>
                <a:path h="2901315" w="152400">
                  <a:moveTo>
                    <a:pt x="0" y="76200"/>
                  </a:moveTo>
                  <a:cubicBezTo>
                    <a:pt x="0" y="34163"/>
                    <a:pt x="34163" y="0"/>
                    <a:pt x="76200" y="0"/>
                  </a:cubicBezTo>
                  <a:cubicBezTo>
                    <a:pt x="118237" y="0"/>
                    <a:pt x="152400" y="34163"/>
                    <a:pt x="152400" y="76200"/>
                  </a:cubicBezTo>
                  <a:lnTo>
                    <a:pt x="152400" y="2825115"/>
                  </a:lnTo>
                  <a:cubicBezTo>
                    <a:pt x="152400" y="2867152"/>
                    <a:pt x="118237" y="2901315"/>
                    <a:pt x="76200" y="2901315"/>
                  </a:cubicBezTo>
                  <a:cubicBezTo>
                    <a:pt x="34163" y="2901315"/>
                    <a:pt x="0" y="2867152"/>
                    <a:pt x="0" y="2825115"/>
                  </a:cubicBezTo>
                  <a:close/>
                </a:path>
              </a:pathLst>
            </a:custGeom>
            <a:solidFill>
              <a:srgbClr val="26A688"/>
            </a:solidFill>
          </p:spPr>
        </p:sp>
      </p:grpSp>
      <p:sp>
        <p:nvSpPr>
          <p:cNvPr name="TextBox 24" id="24"/>
          <p:cNvSpPr txBox="true"/>
          <p:nvPr/>
        </p:nvSpPr>
        <p:spPr>
          <a:xfrm rot="0">
            <a:off x="9576792" y="5182641"/>
            <a:ext cx="3187750" cy="426988"/>
          </a:xfrm>
          <a:prstGeom prst="rect">
            <a:avLst/>
          </a:prstGeom>
        </p:spPr>
        <p:txBody>
          <a:bodyPr anchor="t" rtlCol="false" tIns="0" lIns="0" bIns="0" rIns="0">
            <a:spAutoFit/>
          </a:bodyPr>
          <a:lstStyle/>
          <a:p>
            <a:pPr algn="l">
              <a:lnSpc>
                <a:spcPts val="3124"/>
              </a:lnSpc>
            </a:pPr>
            <a:r>
              <a:rPr lang="en-US" sz="2499" b="true">
                <a:solidFill>
                  <a:srgbClr val="333F70"/>
                </a:solidFill>
                <a:latin typeface="Arimo Bold"/>
                <a:ea typeface="Arimo Bold"/>
                <a:cs typeface="Arimo Bold"/>
                <a:sym typeface="Arimo Bold"/>
              </a:rPr>
              <a:t>Weaknesses</a:t>
            </a:r>
          </a:p>
        </p:txBody>
      </p:sp>
      <p:sp>
        <p:nvSpPr>
          <p:cNvPr name="TextBox 25" id="25"/>
          <p:cNvSpPr txBox="true"/>
          <p:nvPr/>
        </p:nvSpPr>
        <p:spPr>
          <a:xfrm rot="0">
            <a:off x="9576792" y="5670351"/>
            <a:ext cx="7726561"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Requires initial user commitment for inventory input (a friction point).</a:t>
            </a:r>
          </a:p>
        </p:txBody>
      </p:sp>
      <p:sp>
        <p:nvSpPr>
          <p:cNvPr name="TextBox 26" id="26"/>
          <p:cNvSpPr txBox="true"/>
          <p:nvPr/>
        </p:nvSpPr>
        <p:spPr>
          <a:xfrm rot="0">
            <a:off x="9576792" y="6084540"/>
            <a:ext cx="7726561"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Reliance on accurate, up-to-date food database information.</a:t>
            </a:r>
          </a:p>
        </p:txBody>
      </p:sp>
      <p:sp>
        <p:nvSpPr>
          <p:cNvPr name="TextBox 27" id="27"/>
          <p:cNvSpPr txBox="true"/>
          <p:nvPr/>
        </p:nvSpPr>
        <p:spPr>
          <a:xfrm rot="0">
            <a:off x="9576792" y="6498729"/>
            <a:ext cx="7726561"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Initial lack of brand recognition.</a:t>
            </a:r>
          </a:p>
        </p:txBody>
      </p:sp>
      <p:grpSp>
        <p:nvGrpSpPr>
          <p:cNvPr name="Group 28" id="28"/>
          <p:cNvGrpSpPr/>
          <p:nvPr/>
        </p:nvGrpSpPr>
        <p:grpSpPr>
          <a:xfrm rot="0">
            <a:off x="729406" y="7344370"/>
            <a:ext cx="8322617" cy="2204591"/>
            <a:chOff x="0" y="0"/>
            <a:chExt cx="11096823" cy="2939455"/>
          </a:xfrm>
        </p:grpSpPr>
        <p:sp>
          <p:nvSpPr>
            <p:cNvPr name="Freeform 29" id="29"/>
            <p:cNvSpPr/>
            <p:nvPr/>
          </p:nvSpPr>
          <p:spPr>
            <a:xfrm flipH="false" flipV="false" rot="0">
              <a:off x="19050" y="19050"/>
              <a:ext cx="11058778" cy="2901315"/>
            </a:xfrm>
            <a:custGeom>
              <a:avLst/>
              <a:gdLst/>
              <a:ahLst/>
              <a:cxnLst/>
              <a:rect r="r" b="b" t="t" l="l"/>
              <a:pathLst>
                <a:path h="2901315" w="11058778">
                  <a:moveTo>
                    <a:pt x="0" y="182880"/>
                  </a:moveTo>
                  <a:cubicBezTo>
                    <a:pt x="0" y="81915"/>
                    <a:pt x="82677" y="0"/>
                    <a:pt x="184658" y="0"/>
                  </a:cubicBezTo>
                  <a:lnTo>
                    <a:pt x="10874121" y="0"/>
                  </a:lnTo>
                  <a:cubicBezTo>
                    <a:pt x="10976102" y="0"/>
                    <a:pt x="11058778" y="81915"/>
                    <a:pt x="11058778" y="182880"/>
                  </a:cubicBezTo>
                  <a:lnTo>
                    <a:pt x="11058778" y="2718435"/>
                  </a:lnTo>
                  <a:cubicBezTo>
                    <a:pt x="11058778" y="2819400"/>
                    <a:pt x="10976102" y="2901315"/>
                    <a:pt x="10874121" y="2901315"/>
                  </a:cubicBezTo>
                  <a:lnTo>
                    <a:pt x="184658" y="2901315"/>
                  </a:lnTo>
                  <a:cubicBezTo>
                    <a:pt x="82677" y="2901315"/>
                    <a:pt x="0" y="2819400"/>
                    <a:pt x="0" y="2718435"/>
                  </a:cubicBezTo>
                  <a:close/>
                </a:path>
              </a:pathLst>
            </a:custGeom>
            <a:solidFill>
              <a:srgbClr val="FFFFFF"/>
            </a:solidFill>
          </p:spPr>
        </p:sp>
        <p:sp>
          <p:nvSpPr>
            <p:cNvPr name="Freeform 30" id="30"/>
            <p:cNvSpPr/>
            <p:nvPr/>
          </p:nvSpPr>
          <p:spPr>
            <a:xfrm flipH="false" flipV="false" rot="0">
              <a:off x="0" y="0"/>
              <a:ext cx="11096878" cy="2939415"/>
            </a:xfrm>
            <a:custGeom>
              <a:avLst/>
              <a:gdLst/>
              <a:ahLst/>
              <a:cxnLst/>
              <a:rect r="r" b="b" t="t" l="l"/>
              <a:pathLst>
                <a:path h="2939415" w="11096878">
                  <a:moveTo>
                    <a:pt x="0" y="201930"/>
                  </a:moveTo>
                  <a:cubicBezTo>
                    <a:pt x="0" y="90170"/>
                    <a:pt x="91313" y="0"/>
                    <a:pt x="203708" y="0"/>
                  </a:cubicBezTo>
                  <a:lnTo>
                    <a:pt x="10893171" y="0"/>
                  </a:lnTo>
                  <a:lnTo>
                    <a:pt x="10893171" y="19050"/>
                  </a:lnTo>
                  <a:lnTo>
                    <a:pt x="10893171" y="0"/>
                  </a:lnTo>
                  <a:cubicBezTo>
                    <a:pt x="11005439" y="0"/>
                    <a:pt x="11096878" y="90170"/>
                    <a:pt x="11096878" y="201930"/>
                  </a:cubicBezTo>
                  <a:lnTo>
                    <a:pt x="11077828" y="201930"/>
                  </a:lnTo>
                  <a:lnTo>
                    <a:pt x="11096878" y="201930"/>
                  </a:lnTo>
                  <a:lnTo>
                    <a:pt x="11096878" y="2737485"/>
                  </a:lnTo>
                  <a:lnTo>
                    <a:pt x="11077828" y="2737485"/>
                  </a:lnTo>
                  <a:lnTo>
                    <a:pt x="11096878" y="2737485"/>
                  </a:lnTo>
                  <a:cubicBezTo>
                    <a:pt x="11096878" y="2849118"/>
                    <a:pt x="11005565" y="2939415"/>
                    <a:pt x="10893171" y="2939415"/>
                  </a:cubicBezTo>
                  <a:lnTo>
                    <a:pt x="10893171" y="2920365"/>
                  </a:lnTo>
                  <a:lnTo>
                    <a:pt x="10893171" y="2939415"/>
                  </a:lnTo>
                  <a:lnTo>
                    <a:pt x="203708" y="2939415"/>
                  </a:lnTo>
                  <a:lnTo>
                    <a:pt x="203708" y="2920365"/>
                  </a:lnTo>
                  <a:lnTo>
                    <a:pt x="203708" y="2939415"/>
                  </a:lnTo>
                  <a:cubicBezTo>
                    <a:pt x="91440" y="2939415"/>
                    <a:pt x="0" y="2849245"/>
                    <a:pt x="0" y="2737485"/>
                  </a:cubicBezTo>
                  <a:lnTo>
                    <a:pt x="0" y="201930"/>
                  </a:lnTo>
                  <a:lnTo>
                    <a:pt x="19050" y="201930"/>
                  </a:lnTo>
                  <a:lnTo>
                    <a:pt x="0" y="201930"/>
                  </a:lnTo>
                  <a:moveTo>
                    <a:pt x="38100" y="201930"/>
                  </a:moveTo>
                  <a:lnTo>
                    <a:pt x="38100" y="2737485"/>
                  </a:lnTo>
                  <a:lnTo>
                    <a:pt x="19050" y="2737485"/>
                  </a:lnTo>
                  <a:lnTo>
                    <a:pt x="38100" y="2737485"/>
                  </a:lnTo>
                  <a:cubicBezTo>
                    <a:pt x="38100" y="2827782"/>
                    <a:pt x="112014" y="2901315"/>
                    <a:pt x="203708" y="2901315"/>
                  </a:cubicBezTo>
                  <a:lnTo>
                    <a:pt x="10893171" y="2901315"/>
                  </a:lnTo>
                  <a:cubicBezTo>
                    <a:pt x="10984738" y="2901315"/>
                    <a:pt x="11058778" y="2827782"/>
                    <a:pt x="11058778" y="2737485"/>
                  </a:cubicBezTo>
                  <a:lnTo>
                    <a:pt x="11058778" y="201930"/>
                  </a:lnTo>
                  <a:cubicBezTo>
                    <a:pt x="11058778" y="111633"/>
                    <a:pt x="10984864" y="38100"/>
                    <a:pt x="10893171" y="38100"/>
                  </a:cubicBezTo>
                  <a:lnTo>
                    <a:pt x="203708" y="38100"/>
                  </a:lnTo>
                  <a:lnTo>
                    <a:pt x="203708" y="19050"/>
                  </a:lnTo>
                  <a:lnTo>
                    <a:pt x="203708" y="38100"/>
                  </a:lnTo>
                  <a:cubicBezTo>
                    <a:pt x="112014" y="38100"/>
                    <a:pt x="38100" y="111633"/>
                    <a:pt x="38100" y="201930"/>
                  </a:cubicBezTo>
                  <a:close/>
                </a:path>
              </a:pathLst>
            </a:custGeom>
            <a:solidFill>
              <a:srgbClr val="BCDBD4"/>
            </a:solidFill>
          </p:spPr>
        </p:sp>
      </p:grpSp>
      <p:grpSp>
        <p:nvGrpSpPr>
          <p:cNvPr name="Group 31" id="31"/>
          <p:cNvGrpSpPr/>
          <p:nvPr/>
        </p:nvGrpSpPr>
        <p:grpSpPr>
          <a:xfrm rot="0">
            <a:off x="715119" y="7358658"/>
            <a:ext cx="114300" cy="2176016"/>
            <a:chOff x="0" y="0"/>
            <a:chExt cx="152400" cy="2901355"/>
          </a:xfrm>
        </p:grpSpPr>
        <p:sp>
          <p:nvSpPr>
            <p:cNvPr name="Freeform 32" id="32"/>
            <p:cNvSpPr/>
            <p:nvPr/>
          </p:nvSpPr>
          <p:spPr>
            <a:xfrm flipH="false" flipV="false" rot="0">
              <a:off x="0" y="0"/>
              <a:ext cx="152400" cy="2901315"/>
            </a:xfrm>
            <a:custGeom>
              <a:avLst/>
              <a:gdLst/>
              <a:ahLst/>
              <a:cxnLst/>
              <a:rect r="r" b="b" t="t" l="l"/>
              <a:pathLst>
                <a:path h="2901315" w="152400">
                  <a:moveTo>
                    <a:pt x="0" y="76200"/>
                  </a:moveTo>
                  <a:cubicBezTo>
                    <a:pt x="0" y="34163"/>
                    <a:pt x="34163" y="0"/>
                    <a:pt x="76200" y="0"/>
                  </a:cubicBezTo>
                  <a:cubicBezTo>
                    <a:pt x="118237" y="0"/>
                    <a:pt x="152400" y="34163"/>
                    <a:pt x="152400" y="76200"/>
                  </a:cubicBezTo>
                  <a:lnTo>
                    <a:pt x="152400" y="2825115"/>
                  </a:lnTo>
                  <a:cubicBezTo>
                    <a:pt x="152400" y="2867152"/>
                    <a:pt x="118237" y="2901315"/>
                    <a:pt x="76200" y="2901315"/>
                  </a:cubicBezTo>
                  <a:cubicBezTo>
                    <a:pt x="34163" y="2901315"/>
                    <a:pt x="0" y="2867152"/>
                    <a:pt x="0" y="2825115"/>
                  </a:cubicBezTo>
                  <a:close/>
                </a:path>
              </a:pathLst>
            </a:custGeom>
            <a:solidFill>
              <a:srgbClr val="26A688"/>
            </a:solidFill>
          </p:spPr>
        </p:sp>
      </p:grpSp>
      <p:sp>
        <p:nvSpPr>
          <p:cNvPr name="TextBox 33" id="33"/>
          <p:cNvSpPr txBox="true"/>
          <p:nvPr/>
        </p:nvSpPr>
        <p:spPr>
          <a:xfrm rot="0">
            <a:off x="1070372" y="7571035"/>
            <a:ext cx="3187750" cy="426988"/>
          </a:xfrm>
          <a:prstGeom prst="rect">
            <a:avLst/>
          </a:prstGeom>
        </p:spPr>
        <p:txBody>
          <a:bodyPr anchor="t" rtlCol="false" tIns="0" lIns="0" bIns="0" rIns="0">
            <a:spAutoFit/>
          </a:bodyPr>
          <a:lstStyle/>
          <a:p>
            <a:pPr algn="l">
              <a:lnSpc>
                <a:spcPts val="3124"/>
              </a:lnSpc>
            </a:pPr>
            <a:r>
              <a:rPr lang="en-US" sz="2499" b="true">
                <a:solidFill>
                  <a:srgbClr val="333F70"/>
                </a:solidFill>
                <a:latin typeface="Arimo Bold"/>
                <a:ea typeface="Arimo Bold"/>
                <a:cs typeface="Arimo Bold"/>
                <a:sym typeface="Arimo Bold"/>
              </a:rPr>
              <a:t>Opportunities</a:t>
            </a:r>
          </a:p>
        </p:txBody>
      </p:sp>
      <p:sp>
        <p:nvSpPr>
          <p:cNvPr name="TextBox 34" id="34"/>
          <p:cNvSpPr txBox="true"/>
          <p:nvPr/>
        </p:nvSpPr>
        <p:spPr>
          <a:xfrm rot="0">
            <a:off x="1070372" y="8058745"/>
            <a:ext cx="7726412"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Growing consumer interest in sustainability and budgeting.</a:t>
            </a:r>
          </a:p>
        </p:txBody>
      </p:sp>
      <p:sp>
        <p:nvSpPr>
          <p:cNvPr name="TextBox 35" id="35"/>
          <p:cNvSpPr txBox="true"/>
          <p:nvPr/>
        </p:nvSpPr>
        <p:spPr>
          <a:xfrm rot="0">
            <a:off x="1070372" y="8472934"/>
            <a:ext cx="7726412"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Partnerships with major grocery retailers and smart device manufacturers.</a:t>
            </a:r>
          </a:p>
        </p:txBody>
      </p:sp>
      <p:sp>
        <p:nvSpPr>
          <p:cNvPr name="TextBox 36" id="36"/>
          <p:cNvSpPr txBox="true"/>
          <p:nvPr/>
        </p:nvSpPr>
        <p:spPr>
          <a:xfrm rot="0">
            <a:off x="1070372" y="8887123"/>
            <a:ext cx="7726412"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Expansion into bulk/restaurant inventory management.</a:t>
            </a:r>
          </a:p>
        </p:txBody>
      </p:sp>
      <p:grpSp>
        <p:nvGrpSpPr>
          <p:cNvPr name="Group 37" id="37"/>
          <p:cNvGrpSpPr/>
          <p:nvPr/>
        </p:nvGrpSpPr>
        <p:grpSpPr>
          <a:xfrm rot="0">
            <a:off x="9235828" y="7344370"/>
            <a:ext cx="8322766" cy="2204591"/>
            <a:chOff x="0" y="0"/>
            <a:chExt cx="11097022" cy="2939455"/>
          </a:xfrm>
        </p:grpSpPr>
        <p:sp>
          <p:nvSpPr>
            <p:cNvPr name="Freeform 38" id="38"/>
            <p:cNvSpPr/>
            <p:nvPr/>
          </p:nvSpPr>
          <p:spPr>
            <a:xfrm flipH="false" flipV="false" rot="0">
              <a:off x="19050" y="19050"/>
              <a:ext cx="11058906" cy="2901315"/>
            </a:xfrm>
            <a:custGeom>
              <a:avLst/>
              <a:gdLst/>
              <a:ahLst/>
              <a:cxnLst/>
              <a:rect r="r" b="b" t="t" l="l"/>
              <a:pathLst>
                <a:path h="2901315" w="11058906">
                  <a:moveTo>
                    <a:pt x="0" y="182880"/>
                  </a:moveTo>
                  <a:cubicBezTo>
                    <a:pt x="0" y="81915"/>
                    <a:pt x="82677" y="0"/>
                    <a:pt x="184658" y="0"/>
                  </a:cubicBezTo>
                  <a:lnTo>
                    <a:pt x="10874248" y="0"/>
                  </a:lnTo>
                  <a:cubicBezTo>
                    <a:pt x="10976229" y="0"/>
                    <a:pt x="11058906" y="81915"/>
                    <a:pt x="11058906" y="182880"/>
                  </a:cubicBezTo>
                  <a:lnTo>
                    <a:pt x="11058906" y="2718435"/>
                  </a:lnTo>
                  <a:cubicBezTo>
                    <a:pt x="11058906" y="2819400"/>
                    <a:pt x="10976229" y="2901315"/>
                    <a:pt x="10874248" y="2901315"/>
                  </a:cubicBezTo>
                  <a:lnTo>
                    <a:pt x="184658" y="2901315"/>
                  </a:lnTo>
                  <a:cubicBezTo>
                    <a:pt x="82677" y="2901315"/>
                    <a:pt x="0" y="2819400"/>
                    <a:pt x="0" y="2718435"/>
                  </a:cubicBezTo>
                  <a:close/>
                </a:path>
              </a:pathLst>
            </a:custGeom>
            <a:solidFill>
              <a:srgbClr val="FFFFFF"/>
            </a:solidFill>
          </p:spPr>
        </p:sp>
        <p:sp>
          <p:nvSpPr>
            <p:cNvPr name="Freeform 39" id="39"/>
            <p:cNvSpPr/>
            <p:nvPr/>
          </p:nvSpPr>
          <p:spPr>
            <a:xfrm flipH="false" flipV="false" rot="0">
              <a:off x="0" y="0"/>
              <a:ext cx="11097006" cy="2939415"/>
            </a:xfrm>
            <a:custGeom>
              <a:avLst/>
              <a:gdLst/>
              <a:ahLst/>
              <a:cxnLst/>
              <a:rect r="r" b="b" t="t" l="l"/>
              <a:pathLst>
                <a:path h="2939415" w="11097006">
                  <a:moveTo>
                    <a:pt x="0" y="201930"/>
                  </a:moveTo>
                  <a:cubicBezTo>
                    <a:pt x="0" y="90170"/>
                    <a:pt x="91313" y="0"/>
                    <a:pt x="203708" y="0"/>
                  </a:cubicBezTo>
                  <a:lnTo>
                    <a:pt x="10893298" y="0"/>
                  </a:lnTo>
                  <a:lnTo>
                    <a:pt x="10893298" y="19050"/>
                  </a:lnTo>
                  <a:lnTo>
                    <a:pt x="10893298" y="0"/>
                  </a:lnTo>
                  <a:cubicBezTo>
                    <a:pt x="11005566" y="0"/>
                    <a:pt x="11097006" y="90170"/>
                    <a:pt x="11097006" y="201930"/>
                  </a:cubicBezTo>
                  <a:lnTo>
                    <a:pt x="11077956" y="201930"/>
                  </a:lnTo>
                  <a:lnTo>
                    <a:pt x="11097006" y="201930"/>
                  </a:lnTo>
                  <a:lnTo>
                    <a:pt x="11097006" y="2737485"/>
                  </a:lnTo>
                  <a:lnTo>
                    <a:pt x="11077956" y="2737485"/>
                  </a:lnTo>
                  <a:lnTo>
                    <a:pt x="11097006" y="2737485"/>
                  </a:lnTo>
                  <a:cubicBezTo>
                    <a:pt x="11097006" y="2849118"/>
                    <a:pt x="11005693" y="2939415"/>
                    <a:pt x="10893298" y="2939415"/>
                  </a:cubicBezTo>
                  <a:lnTo>
                    <a:pt x="10893298" y="2920365"/>
                  </a:lnTo>
                  <a:lnTo>
                    <a:pt x="10893298" y="2939415"/>
                  </a:lnTo>
                  <a:lnTo>
                    <a:pt x="203708" y="2939415"/>
                  </a:lnTo>
                  <a:lnTo>
                    <a:pt x="203708" y="2920365"/>
                  </a:lnTo>
                  <a:lnTo>
                    <a:pt x="203708" y="2939415"/>
                  </a:lnTo>
                  <a:cubicBezTo>
                    <a:pt x="91440" y="2939415"/>
                    <a:pt x="0" y="2849245"/>
                    <a:pt x="0" y="2737485"/>
                  </a:cubicBezTo>
                  <a:lnTo>
                    <a:pt x="0" y="201930"/>
                  </a:lnTo>
                  <a:lnTo>
                    <a:pt x="19050" y="201930"/>
                  </a:lnTo>
                  <a:lnTo>
                    <a:pt x="0" y="201930"/>
                  </a:lnTo>
                  <a:moveTo>
                    <a:pt x="38100" y="201930"/>
                  </a:moveTo>
                  <a:lnTo>
                    <a:pt x="38100" y="2737485"/>
                  </a:lnTo>
                  <a:lnTo>
                    <a:pt x="19050" y="2737485"/>
                  </a:lnTo>
                  <a:lnTo>
                    <a:pt x="38100" y="2737485"/>
                  </a:lnTo>
                  <a:cubicBezTo>
                    <a:pt x="38100" y="2827782"/>
                    <a:pt x="112014" y="2901315"/>
                    <a:pt x="203708" y="2901315"/>
                  </a:cubicBezTo>
                  <a:lnTo>
                    <a:pt x="10893298" y="2901315"/>
                  </a:lnTo>
                  <a:cubicBezTo>
                    <a:pt x="10984865" y="2901315"/>
                    <a:pt x="11058906" y="2827782"/>
                    <a:pt x="11058906" y="2737485"/>
                  </a:cubicBezTo>
                  <a:lnTo>
                    <a:pt x="11058906" y="201930"/>
                  </a:lnTo>
                  <a:cubicBezTo>
                    <a:pt x="11058906" y="111633"/>
                    <a:pt x="10984992" y="38100"/>
                    <a:pt x="10893298" y="38100"/>
                  </a:cubicBezTo>
                  <a:lnTo>
                    <a:pt x="203708" y="38100"/>
                  </a:lnTo>
                  <a:lnTo>
                    <a:pt x="203708" y="19050"/>
                  </a:lnTo>
                  <a:lnTo>
                    <a:pt x="203708" y="38100"/>
                  </a:lnTo>
                  <a:cubicBezTo>
                    <a:pt x="112014" y="38100"/>
                    <a:pt x="38100" y="111633"/>
                    <a:pt x="38100" y="201930"/>
                  </a:cubicBezTo>
                  <a:close/>
                </a:path>
              </a:pathLst>
            </a:custGeom>
            <a:solidFill>
              <a:srgbClr val="BCDBD4"/>
            </a:solidFill>
          </p:spPr>
        </p:sp>
      </p:grpSp>
      <p:grpSp>
        <p:nvGrpSpPr>
          <p:cNvPr name="Group 40" id="40"/>
          <p:cNvGrpSpPr/>
          <p:nvPr/>
        </p:nvGrpSpPr>
        <p:grpSpPr>
          <a:xfrm rot="0">
            <a:off x="9221540" y="7358658"/>
            <a:ext cx="114300" cy="2176016"/>
            <a:chOff x="0" y="0"/>
            <a:chExt cx="152400" cy="2901355"/>
          </a:xfrm>
        </p:grpSpPr>
        <p:sp>
          <p:nvSpPr>
            <p:cNvPr name="Freeform 41" id="41"/>
            <p:cNvSpPr/>
            <p:nvPr/>
          </p:nvSpPr>
          <p:spPr>
            <a:xfrm flipH="false" flipV="false" rot="0">
              <a:off x="0" y="0"/>
              <a:ext cx="152400" cy="2901315"/>
            </a:xfrm>
            <a:custGeom>
              <a:avLst/>
              <a:gdLst/>
              <a:ahLst/>
              <a:cxnLst/>
              <a:rect r="r" b="b" t="t" l="l"/>
              <a:pathLst>
                <a:path h="2901315" w="152400">
                  <a:moveTo>
                    <a:pt x="0" y="76200"/>
                  </a:moveTo>
                  <a:cubicBezTo>
                    <a:pt x="0" y="34163"/>
                    <a:pt x="34163" y="0"/>
                    <a:pt x="76200" y="0"/>
                  </a:cubicBezTo>
                  <a:cubicBezTo>
                    <a:pt x="118237" y="0"/>
                    <a:pt x="152400" y="34163"/>
                    <a:pt x="152400" y="76200"/>
                  </a:cubicBezTo>
                  <a:lnTo>
                    <a:pt x="152400" y="2825115"/>
                  </a:lnTo>
                  <a:cubicBezTo>
                    <a:pt x="152400" y="2867152"/>
                    <a:pt x="118237" y="2901315"/>
                    <a:pt x="76200" y="2901315"/>
                  </a:cubicBezTo>
                  <a:cubicBezTo>
                    <a:pt x="34163" y="2901315"/>
                    <a:pt x="0" y="2867152"/>
                    <a:pt x="0" y="2825115"/>
                  </a:cubicBezTo>
                  <a:close/>
                </a:path>
              </a:pathLst>
            </a:custGeom>
            <a:solidFill>
              <a:srgbClr val="26A688"/>
            </a:solidFill>
          </p:spPr>
        </p:sp>
      </p:grpSp>
      <p:sp>
        <p:nvSpPr>
          <p:cNvPr name="TextBox 42" id="42"/>
          <p:cNvSpPr txBox="true"/>
          <p:nvPr/>
        </p:nvSpPr>
        <p:spPr>
          <a:xfrm rot="0">
            <a:off x="9576792" y="7571035"/>
            <a:ext cx="3187750" cy="426988"/>
          </a:xfrm>
          <a:prstGeom prst="rect">
            <a:avLst/>
          </a:prstGeom>
        </p:spPr>
        <p:txBody>
          <a:bodyPr anchor="t" rtlCol="false" tIns="0" lIns="0" bIns="0" rIns="0">
            <a:spAutoFit/>
          </a:bodyPr>
          <a:lstStyle/>
          <a:p>
            <a:pPr algn="l">
              <a:lnSpc>
                <a:spcPts val="3124"/>
              </a:lnSpc>
            </a:pPr>
            <a:r>
              <a:rPr lang="en-US" sz="2499" b="true">
                <a:solidFill>
                  <a:srgbClr val="333F70"/>
                </a:solidFill>
                <a:latin typeface="Arimo Bold"/>
                <a:ea typeface="Arimo Bold"/>
                <a:cs typeface="Arimo Bold"/>
                <a:sym typeface="Arimo Bold"/>
              </a:rPr>
              <a:t>Threats</a:t>
            </a:r>
          </a:p>
        </p:txBody>
      </p:sp>
      <p:sp>
        <p:nvSpPr>
          <p:cNvPr name="TextBox 43" id="43"/>
          <p:cNvSpPr txBox="true"/>
          <p:nvPr/>
        </p:nvSpPr>
        <p:spPr>
          <a:xfrm rot="0">
            <a:off x="9576792" y="8058745"/>
            <a:ext cx="7726561"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Established incumbents adding similar features.</a:t>
            </a:r>
          </a:p>
        </p:txBody>
      </p:sp>
      <p:sp>
        <p:nvSpPr>
          <p:cNvPr name="TextBox 44" id="44"/>
          <p:cNvSpPr txBox="true"/>
          <p:nvPr/>
        </p:nvSpPr>
        <p:spPr>
          <a:xfrm rot="0">
            <a:off x="9576792" y="8472934"/>
            <a:ext cx="7726561"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Privacy concerns regarding shopping data.</a:t>
            </a:r>
          </a:p>
        </p:txBody>
      </p:sp>
      <p:sp>
        <p:nvSpPr>
          <p:cNvPr name="TextBox 45" id="45"/>
          <p:cNvSpPr txBox="true"/>
          <p:nvPr/>
        </p:nvSpPr>
        <p:spPr>
          <a:xfrm rot="0">
            <a:off x="9576792" y="8887123"/>
            <a:ext cx="7726561" cy="406599"/>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333F70"/>
                </a:solidFill>
                <a:latin typeface="Open Sans"/>
                <a:ea typeface="Open Sans"/>
                <a:cs typeface="Open Sans"/>
                <a:sym typeface="Open Sans"/>
              </a:rPr>
              <a:t>Economic downturn reducing consumer spending on new apps.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904429" y="643830"/>
            <a:ext cx="8915102" cy="1180951"/>
          </a:xfrm>
          <a:prstGeom prst="rect">
            <a:avLst/>
          </a:prstGeom>
        </p:spPr>
        <p:txBody>
          <a:bodyPr anchor="t" rtlCol="false" tIns="0" lIns="0" bIns="0" rIns="0">
            <a:spAutoFit/>
          </a:bodyPr>
          <a:lstStyle/>
          <a:p>
            <a:pPr algn="l">
              <a:lnSpc>
                <a:spcPts val="8750"/>
              </a:lnSpc>
            </a:pPr>
            <a:r>
              <a:rPr lang="en-US" sz="7000" b="true">
                <a:solidFill>
                  <a:srgbClr val="333F70"/>
                </a:solidFill>
                <a:latin typeface="Arimo Bold"/>
                <a:ea typeface="Arimo Bold"/>
                <a:cs typeface="Arimo Bold"/>
                <a:sym typeface="Arimo Bold"/>
              </a:rPr>
              <a:t>User Persona: </a:t>
            </a:r>
          </a:p>
        </p:txBody>
      </p:sp>
      <p:grpSp>
        <p:nvGrpSpPr>
          <p:cNvPr name="Group 7" id="7"/>
          <p:cNvGrpSpPr>
            <a:grpSpLocks noChangeAspect="true"/>
          </p:cNvGrpSpPr>
          <p:nvPr/>
        </p:nvGrpSpPr>
        <p:grpSpPr>
          <a:xfrm rot="0">
            <a:off x="904429" y="2502991"/>
            <a:ext cx="5357812" cy="5357812"/>
            <a:chOff x="0" y="0"/>
            <a:chExt cx="7143750" cy="7143750"/>
          </a:xfrm>
        </p:grpSpPr>
        <p:sp>
          <p:nvSpPr>
            <p:cNvPr name="Freeform 8" id="8" descr="preencoded.png"/>
            <p:cNvSpPr/>
            <p:nvPr/>
          </p:nvSpPr>
          <p:spPr>
            <a:xfrm flipH="false" flipV="false" rot="0">
              <a:off x="0" y="0"/>
              <a:ext cx="7143750" cy="7143750"/>
            </a:xfrm>
            <a:custGeom>
              <a:avLst/>
              <a:gdLst/>
              <a:ahLst/>
              <a:cxnLst/>
              <a:rect r="r" b="b" t="t" l="l"/>
              <a:pathLst>
                <a:path h="7143750" w="7143750">
                  <a:moveTo>
                    <a:pt x="0" y="0"/>
                  </a:moveTo>
                  <a:lnTo>
                    <a:pt x="7143750" y="0"/>
                  </a:lnTo>
                  <a:lnTo>
                    <a:pt x="7143750" y="7143750"/>
                  </a:lnTo>
                  <a:lnTo>
                    <a:pt x="0" y="7143750"/>
                  </a:lnTo>
                  <a:lnTo>
                    <a:pt x="0" y="0"/>
                  </a:lnTo>
                  <a:close/>
                </a:path>
              </a:pathLst>
            </a:custGeom>
            <a:blipFill>
              <a:blip r:embed="rId3"/>
              <a:stretch>
                <a:fillRect l="0" t="0" r="0" b="0"/>
              </a:stretch>
            </a:blipFill>
          </p:spPr>
        </p:sp>
      </p:grpSp>
      <p:sp>
        <p:nvSpPr>
          <p:cNvPr name="TextBox 9" id="9"/>
          <p:cNvSpPr txBox="true"/>
          <p:nvPr/>
        </p:nvSpPr>
        <p:spPr>
          <a:xfrm rot="0">
            <a:off x="6902202" y="2442121"/>
            <a:ext cx="3767732" cy="432197"/>
          </a:xfrm>
          <a:prstGeom prst="rect">
            <a:avLst/>
          </a:prstGeom>
        </p:spPr>
        <p:txBody>
          <a:bodyPr anchor="t" rtlCol="false" tIns="0" lIns="0" bIns="0" rIns="0">
            <a:spAutoFit/>
          </a:bodyPr>
          <a:lstStyle/>
          <a:p>
            <a:pPr algn="l">
              <a:lnSpc>
                <a:spcPts val="3124"/>
              </a:lnSpc>
            </a:pPr>
            <a:r>
              <a:rPr lang="en-US" sz="2499" b="true">
                <a:solidFill>
                  <a:srgbClr val="333F70"/>
                </a:solidFill>
                <a:latin typeface="Arimo Bold"/>
                <a:ea typeface="Arimo Bold"/>
                <a:cs typeface="Arimo Bold"/>
                <a:sym typeface="Arimo Bold"/>
              </a:rPr>
              <a:t>Ellie Thompson, 34</a:t>
            </a:r>
          </a:p>
        </p:txBody>
      </p:sp>
      <p:sp>
        <p:nvSpPr>
          <p:cNvPr name="TextBox 10" id="10"/>
          <p:cNvSpPr txBox="true"/>
          <p:nvPr/>
        </p:nvSpPr>
        <p:spPr>
          <a:xfrm rot="0">
            <a:off x="6902202" y="3046959"/>
            <a:ext cx="10490746" cy="1325613"/>
          </a:xfrm>
          <a:prstGeom prst="rect">
            <a:avLst/>
          </a:prstGeom>
        </p:spPr>
        <p:txBody>
          <a:bodyPr anchor="t" rtlCol="false" tIns="0" lIns="0" bIns="0" rIns="0">
            <a:spAutoFit/>
          </a:bodyPr>
          <a:lstStyle/>
          <a:p>
            <a:pPr algn="l">
              <a:lnSpc>
                <a:spcPts val="3250"/>
              </a:lnSpc>
            </a:pPr>
            <a:r>
              <a:rPr lang="en-US" sz="2000">
                <a:solidFill>
                  <a:srgbClr val="333F70"/>
                </a:solidFill>
                <a:latin typeface="Open Sans"/>
                <a:ea typeface="Open Sans"/>
                <a:cs typeface="Open Sans"/>
                <a:sym typeface="Open Sans"/>
              </a:rPr>
              <a:t>Marketing Manager. Lives in London with her partner. Highly organised at work but often chaotic at home. Attempts to be highly sustainable but struggles to maintain routines due to a busy schedule.</a:t>
            </a:r>
          </a:p>
        </p:txBody>
      </p:sp>
      <p:sp>
        <p:nvSpPr>
          <p:cNvPr name="TextBox 11" id="11"/>
          <p:cNvSpPr txBox="true"/>
          <p:nvPr/>
        </p:nvSpPr>
        <p:spPr>
          <a:xfrm rot="0">
            <a:off x="6902202" y="4592836"/>
            <a:ext cx="4951065" cy="522535"/>
          </a:xfrm>
          <a:prstGeom prst="rect">
            <a:avLst/>
          </a:prstGeom>
        </p:spPr>
        <p:txBody>
          <a:bodyPr anchor="t" rtlCol="false" tIns="0" lIns="0" bIns="0" rIns="0">
            <a:spAutoFit/>
          </a:bodyPr>
          <a:lstStyle/>
          <a:p>
            <a:pPr algn="l">
              <a:lnSpc>
                <a:spcPts val="3812"/>
              </a:lnSpc>
            </a:pPr>
            <a:r>
              <a:rPr lang="en-US" sz="3000" b="true">
                <a:solidFill>
                  <a:srgbClr val="333F70"/>
                </a:solidFill>
                <a:latin typeface="Arimo Bold"/>
                <a:ea typeface="Arimo Bold"/>
                <a:cs typeface="Arimo Bold"/>
                <a:sym typeface="Arimo Bold"/>
              </a:rPr>
              <a:t>Goals &amp; Motivations</a:t>
            </a:r>
          </a:p>
        </p:txBody>
      </p:sp>
      <p:sp>
        <p:nvSpPr>
          <p:cNvPr name="TextBox 12" id="12"/>
          <p:cNvSpPr txBox="true"/>
          <p:nvPr/>
        </p:nvSpPr>
        <p:spPr>
          <a:xfrm rot="0">
            <a:off x="6902202" y="5288013"/>
            <a:ext cx="10490746" cy="499021"/>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33F70"/>
                </a:solidFill>
                <a:latin typeface="Open Sans"/>
                <a:ea typeface="Open Sans"/>
                <a:cs typeface="Open Sans"/>
                <a:sym typeface="Open Sans"/>
              </a:rPr>
              <a:t>Reduce weekly food spend by at least £20.</a:t>
            </a:r>
          </a:p>
        </p:txBody>
      </p:sp>
      <p:sp>
        <p:nvSpPr>
          <p:cNvPr name="TextBox 13" id="13"/>
          <p:cNvSpPr txBox="true"/>
          <p:nvPr/>
        </p:nvSpPr>
        <p:spPr>
          <a:xfrm rot="0">
            <a:off x="6902202" y="5791646"/>
            <a:ext cx="10490746" cy="499021"/>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33F70"/>
                </a:solidFill>
                <a:latin typeface="Open Sans"/>
                <a:ea typeface="Open Sans"/>
                <a:cs typeface="Open Sans"/>
                <a:sym typeface="Open Sans"/>
              </a:rPr>
              <a:t>Feel less guilty about throwing away wilted vegetables.</a:t>
            </a:r>
          </a:p>
        </p:txBody>
      </p:sp>
      <p:sp>
        <p:nvSpPr>
          <p:cNvPr name="TextBox 14" id="14"/>
          <p:cNvSpPr txBox="true"/>
          <p:nvPr/>
        </p:nvSpPr>
        <p:spPr>
          <a:xfrm rot="0">
            <a:off x="6902202" y="6295281"/>
            <a:ext cx="10490746" cy="499021"/>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33F70"/>
                </a:solidFill>
                <a:latin typeface="Open Sans"/>
                <a:ea typeface="Open Sans"/>
                <a:cs typeface="Open Sans"/>
                <a:sym typeface="Open Sans"/>
              </a:rPr>
              <a:t>Streamline meal planning so it takes less than 20 minutes.</a:t>
            </a:r>
          </a:p>
        </p:txBody>
      </p:sp>
      <p:sp>
        <p:nvSpPr>
          <p:cNvPr name="TextBox 15" id="15"/>
          <p:cNvSpPr txBox="true"/>
          <p:nvPr/>
        </p:nvSpPr>
        <p:spPr>
          <a:xfrm rot="0">
            <a:off x="6902202" y="6798915"/>
            <a:ext cx="10490746" cy="499021"/>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333F70"/>
                </a:solidFill>
                <a:latin typeface="Open Sans"/>
                <a:ea typeface="Open Sans"/>
                <a:cs typeface="Open Sans"/>
                <a:sym typeface="Open Sans"/>
              </a:rPr>
              <a:t>Contribute meaningfully to household sustainability goals.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DAG2PzCmbck</dc:identifier>
  <dcterms:modified xsi:type="dcterms:W3CDTF">2011-08-01T06:04:30Z</dcterms:modified>
  <cp:revision>1</cp:revision>
  <dc:title>Smart-Grocery-The-App-to-End-Food-Waste (1).pptx</dc:title>
</cp:coreProperties>
</file>